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9"/>
  </p:notesMasterIdLst>
  <p:handoutMasterIdLst>
    <p:handoutMasterId r:id="rId20"/>
  </p:handoutMasterIdLst>
  <p:sldIdLst>
    <p:sldId id="376" r:id="rId2"/>
    <p:sldId id="411" r:id="rId3"/>
    <p:sldId id="412" r:id="rId4"/>
    <p:sldId id="413" r:id="rId5"/>
    <p:sldId id="414" r:id="rId6"/>
    <p:sldId id="415" r:id="rId7"/>
    <p:sldId id="416" r:id="rId8"/>
    <p:sldId id="417" r:id="rId9"/>
    <p:sldId id="418" r:id="rId10"/>
    <p:sldId id="419" r:id="rId11"/>
    <p:sldId id="420" r:id="rId12"/>
    <p:sldId id="421" r:id="rId13"/>
    <p:sldId id="422" r:id="rId14"/>
    <p:sldId id="423" r:id="rId15"/>
    <p:sldId id="424" r:id="rId16"/>
    <p:sldId id="425" r:id="rId17"/>
    <p:sldId id="430" r:id="rId18"/>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C00"/>
    <a:srgbClr val="800000"/>
    <a:srgbClr val="009900"/>
    <a:srgbClr val="CCECFF"/>
    <a:srgbClr val="CCFFFF"/>
    <a:srgbClr val="0033CC"/>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69"/>
    <p:restoredTop sz="73901" autoAdjust="0"/>
  </p:normalViewPr>
  <p:slideViewPr>
    <p:cSldViewPr>
      <p:cViewPr varScale="1">
        <p:scale>
          <a:sx n="47" d="100"/>
          <a:sy n="47" d="100"/>
        </p:scale>
        <p:origin x="90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3576"/>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02C529C-A1F2-4037-B812-FDB25E3973D5}"/>
              </a:ext>
            </a:extLst>
          </p:cNvPr>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ea typeface="MS PGothic" charset="0"/>
                <a:cs typeface="MS PGothic" charset="0"/>
              </a:defRPr>
            </a:lvl1pPr>
          </a:lstStyle>
          <a:p>
            <a:pPr>
              <a:defRPr/>
            </a:pPr>
            <a:endParaRPr lang="en-US"/>
          </a:p>
        </p:txBody>
      </p:sp>
      <p:sp>
        <p:nvSpPr>
          <p:cNvPr id="2051" name="Rectangle 3">
            <a:extLst>
              <a:ext uri="{FF2B5EF4-FFF2-40B4-BE49-F238E27FC236}">
                <a16:creationId xmlns:a16="http://schemas.microsoft.com/office/drawing/2014/main" id="{B9919F2C-1897-42A6-8FCB-1C22F6B5FEF8}"/>
              </a:ext>
            </a:extLst>
          </p:cNvPr>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ea typeface="MS PGothic" charset="0"/>
                <a:cs typeface="MS PGothic" charset="0"/>
              </a:defRPr>
            </a:lvl1pPr>
          </a:lstStyle>
          <a:p>
            <a:pPr>
              <a:defRPr/>
            </a:pPr>
            <a:endParaRPr lang="en-US"/>
          </a:p>
        </p:txBody>
      </p:sp>
      <p:sp>
        <p:nvSpPr>
          <p:cNvPr id="8196" name="Rectangle 4">
            <a:extLst>
              <a:ext uri="{FF2B5EF4-FFF2-40B4-BE49-F238E27FC236}">
                <a16:creationId xmlns:a16="http://schemas.microsoft.com/office/drawing/2014/main" id="{6948E9A4-D373-4839-9207-49940FF77E64}"/>
              </a:ext>
            </a:extLst>
          </p:cNvPr>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8AD6DBF8-AC4A-48E7-9105-7CD5684E9EF4}"/>
              </a:ext>
            </a:extLst>
          </p:cNvPr>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a:extLst>
              <a:ext uri="{FF2B5EF4-FFF2-40B4-BE49-F238E27FC236}">
                <a16:creationId xmlns:a16="http://schemas.microsoft.com/office/drawing/2014/main" id="{A9981FAA-F957-4B59-A1F1-8C4D5E3789D1}"/>
              </a:ext>
            </a:extLst>
          </p:cNvPr>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ea typeface="MS PGothic" charset="0"/>
                <a:cs typeface="MS PGothic" charset="0"/>
              </a:defRPr>
            </a:lvl1pPr>
          </a:lstStyle>
          <a:p>
            <a:pPr>
              <a:defRPr/>
            </a:pPr>
            <a:endParaRPr lang="en-US"/>
          </a:p>
        </p:txBody>
      </p:sp>
      <p:sp>
        <p:nvSpPr>
          <p:cNvPr id="2055" name="Rectangle 7">
            <a:extLst>
              <a:ext uri="{FF2B5EF4-FFF2-40B4-BE49-F238E27FC236}">
                <a16:creationId xmlns:a16="http://schemas.microsoft.com/office/drawing/2014/main" id="{2F74C40E-04E9-4166-B110-B12BEDA18054}"/>
              </a:ext>
            </a:extLst>
          </p:cNvPr>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charset="0"/>
                <a:ea typeface="MS PGothic" charset="-128"/>
              </a:defRPr>
            </a:lvl1pPr>
          </a:lstStyle>
          <a:p>
            <a:pPr>
              <a:defRPr/>
            </a:pPr>
            <a:fld id="{C4E0610B-CA73-4AB2-93A8-64EA6EC5942E}"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youtube.com/watch?v=0ZClqsF7G4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DE880A5E-18D0-4781-8B85-0013D91911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C219421D-76FB-4069-95E7-0185A828EBFF}"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0243" name="Rectangle 2">
            <a:extLst>
              <a:ext uri="{FF2B5EF4-FFF2-40B4-BE49-F238E27FC236}">
                <a16:creationId xmlns:a16="http://schemas.microsoft.com/office/drawing/2014/main" id="{AFB67113-08F8-4633-A0FC-38F37FF1DD25}"/>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048A9FE5-32F9-4EE3-B765-A738746136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everyone! In this lesson, we will be talking about the various roles in a Game Production team. Games come in all shapes and sizes, and there are plenty of games out there that were developed by one person, or maybe a small team of 2 or 3 people. But for the major game releases, particularly AAA titles from leading companies like Ubisoft or Blizzard, the development team could have dozens of people working over a period of months or years.</a:t>
            </a:r>
          </a:p>
          <a:p>
            <a:pPr marL="0" indent="0">
              <a:buFontTx/>
              <a:buNone/>
            </a:pPr>
            <a:endParaRPr lang="en-US" altLang="en-US" dirty="0">
              <a:latin typeface="Arial" panose="020B0604020202020204" pitchFamily="34" charset="0"/>
            </a:endParaRPr>
          </a:p>
          <a:p>
            <a:pPr marL="0" indent="0">
              <a:buFontTx/>
              <a:buNone/>
            </a:pPr>
            <a:r>
              <a:rPr lang="en-US" altLang="en-US" dirty="0">
                <a:latin typeface="Arial" panose="020B0604020202020204" pitchFamily="34" charset="0"/>
              </a:rPr>
              <a:t>In this lesson, we will discuss the roles that are taken by various members of a game development team.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0848FFD8-A6EB-42C9-B0D8-4501CFF19775}"/>
              </a:ext>
            </a:extLst>
          </p:cNvPr>
          <p:cNvSpPr>
            <a:spLocks noGrp="1" noRot="1" noChangeAspect="1" noChangeArrowheads="1" noTextEdit="1"/>
          </p:cNvSpPr>
          <p:nvPr>
            <p:ph type="sldImg"/>
          </p:nvPr>
        </p:nvSpPr>
        <p:spPr>
          <a:ln/>
        </p:spPr>
      </p:sp>
      <p:sp>
        <p:nvSpPr>
          <p:cNvPr id="21507" name="Notes Placeholder 2">
            <a:extLst>
              <a:ext uri="{FF2B5EF4-FFF2-40B4-BE49-F238E27FC236}">
                <a16:creationId xmlns:a16="http://schemas.microsoft.com/office/drawing/2014/main" id="{3D00D6A2-C120-492B-B298-2C470B1BA56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Artists are the ones who create the visuals for the game. Based on what the game is about, the artists will conceptualize, design, sketch out and ultimately digitally draw all the art assets in the game.</a:t>
            </a:r>
          </a:p>
          <a:p>
            <a:endParaRPr lang="en-US" altLang="en-US" dirty="0">
              <a:latin typeface="Arial" panose="020B0604020202020204" pitchFamily="34" charset="0"/>
            </a:endParaRPr>
          </a:p>
          <a:p>
            <a:r>
              <a:rPr lang="en-US" altLang="en-US" dirty="0">
                <a:latin typeface="Arial" panose="020B0604020202020204" pitchFamily="34" charset="0"/>
              </a:rPr>
              <a:t>Most artists specialize in certain areas of game art. There are character artists, who are good at creating game characters, including playable characters, NPCs and mobs. Environment artists develop the game surroundings, from outdoor areas with forests and mountains to indoor scientific labs or underground dungeons.</a:t>
            </a:r>
          </a:p>
          <a:p>
            <a:endParaRPr lang="en-US" altLang="en-US" dirty="0">
              <a:latin typeface="Arial" panose="020B0604020202020204" pitchFamily="34" charset="0"/>
            </a:endParaRPr>
          </a:p>
          <a:p>
            <a:r>
              <a:rPr lang="en-US" altLang="en-US" dirty="0">
                <a:latin typeface="Arial" panose="020B0604020202020204" pitchFamily="34" charset="0"/>
              </a:rPr>
              <a:t>There are artists who specialize in the modeling aspects, especially in 3D games. It takes skill to create a model that can be manipulated in the game using the minimum number of polygons to speed up processing, and yet be attractive and realistic enough to satisfy the discerning player.</a:t>
            </a:r>
          </a:p>
          <a:p>
            <a:endParaRPr lang="en-US" altLang="en-US" dirty="0">
              <a:latin typeface="Arial" panose="020B0604020202020204" pitchFamily="34" charset="0"/>
            </a:endParaRPr>
          </a:p>
          <a:p>
            <a:r>
              <a:rPr lang="en-US" altLang="en-US" dirty="0">
                <a:latin typeface="Arial" panose="020B0604020202020204" pitchFamily="34" charset="0"/>
              </a:rPr>
              <a:t>There are also those who handle the traditional filmmaking and storytelling fields of cinematography, which is how the scene is framed and the panning of the camera and so on, and things like lighting, </a:t>
            </a:r>
            <a:r>
              <a:rPr lang="en-US" altLang="en-US" dirty="0" err="1">
                <a:latin typeface="Arial" panose="020B0604020202020204" pitchFamily="34" charset="0"/>
              </a:rPr>
              <a:t>colour</a:t>
            </a:r>
            <a:r>
              <a:rPr lang="en-US" altLang="en-US" dirty="0">
                <a:latin typeface="Arial" panose="020B0604020202020204" pitchFamily="34" charset="0"/>
              </a:rPr>
              <a:t> filtering, scene direction and so on.</a:t>
            </a:r>
          </a:p>
          <a:p>
            <a:endParaRPr lang="en-US" altLang="en-US" dirty="0">
              <a:latin typeface="Arial" panose="020B0604020202020204" pitchFamily="34" charset="0"/>
            </a:endParaRPr>
          </a:p>
          <a:p>
            <a:r>
              <a:rPr lang="en-US" altLang="en-US" dirty="0">
                <a:latin typeface="Arial" panose="020B0604020202020204" pitchFamily="34" charset="0"/>
              </a:rPr>
              <a:t>We also have artists specializing in textures, water and particle effects, user interfaces, icons and other visual aspects. With the increasing popularity of technologies such as virtual reality and augmented reality, there is greater and greater demand for technologically proficient artists in the game industry.</a:t>
            </a:r>
          </a:p>
          <a:p>
            <a:endParaRPr lang="en-US" altLang="en-US" dirty="0">
              <a:latin typeface="Arial" panose="020B0604020202020204" pitchFamily="34" charset="0"/>
            </a:endParaRPr>
          </a:p>
          <a:p>
            <a:r>
              <a:rPr lang="en-US" altLang="en-US" dirty="0">
                <a:latin typeface="Arial" panose="020B0604020202020204" pitchFamily="34" charset="0"/>
              </a:rPr>
              <a:t>Video: Art of War 3: Lead Cinematic Environment Artist (</a:t>
            </a:r>
            <a:r>
              <a:rPr lang="pl-PL" altLang="en-US" sz="1000" dirty="0">
                <a:latin typeface="Arial" panose="020B0604020202020204" pitchFamily="34" charset="0"/>
                <a:hlinkClick r:id="rId3"/>
              </a:rPr>
              <a:t>www.youtube.com/watch?v=0ZClqsF7G4g</a:t>
            </a:r>
            <a:r>
              <a:rPr lang="pl-PL" altLang="en-US" dirty="0">
                <a:latin typeface="Arial" panose="020B0604020202020204" pitchFamily="34" charset="0"/>
              </a:rPr>
              <a:t>)</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21508" name="Slide Number Placeholder 3">
            <a:extLst>
              <a:ext uri="{FF2B5EF4-FFF2-40B4-BE49-F238E27FC236}">
                <a16:creationId xmlns:a16="http://schemas.microsoft.com/office/drawing/2014/main" id="{D4F12D04-52B6-4D22-9B8E-FC2F59CC408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45635852-5DB2-4F01-AC81-7E8B599902E0}" type="slidenum">
              <a:rPr lang="en-GB" altLang="en-US" sz="1000" smtClean="0">
                <a:latin typeface="Arial" panose="020B0604020202020204" pitchFamily="34" charset="0"/>
              </a:rPr>
              <a:pPr/>
              <a:t>10</a:t>
            </a:fld>
            <a:endParaRPr lang="en-GB" altLang="en-US" sz="100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game artists are different from traditional artists or graphic designers, although there is some skills overlap. A good game artist must always bear in mind the game design, and often helps the game designer conceptualize the initial game design with quick concept sketches. </a:t>
            </a:r>
          </a:p>
          <a:p>
            <a:endParaRPr lang="en-US" dirty="0"/>
          </a:p>
          <a:p>
            <a:r>
              <a:rPr lang="en-US" dirty="0"/>
              <a:t>They must also be aware of technical limitations of the game engine and platform, and know where to compromise visual quality for the sake of better gameplay.</a:t>
            </a:r>
          </a:p>
          <a:p>
            <a:endParaRPr lang="en-US" dirty="0"/>
          </a:p>
          <a:p>
            <a:r>
              <a:rPr lang="en-US" dirty="0"/>
              <a:t>Ultimately, though, a game artist must be trained in traditional fine arts skills such as drawing, sketching and </a:t>
            </a:r>
            <a:r>
              <a:rPr lang="en-US" dirty="0" err="1"/>
              <a:t>colouring</a:t>
            </a:r>
            <a:r>
              <a:rPr lang="en-US" dirty="0"/>
              <a:t> because there will be lots of trial and error and discussion before an art concept gets put into the actual game. </a:t>
            </a:r>
          </a:p>
          <a:p>
            <a:endParaRPr lang="en-US" dirty="0"/>
          </a:p>
          <a:p>
            <a:r>
              <a:rPr lang="en-US" dirty="0"/>
              <a:t>Beyond that, the modern game artist needs to be able to transfer that sketch on paper onto the computer screen. This means that a good game artist needs both the left brain skill of technical competence as well as the right brain skill of creativity and art.</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11</a:t>
            </a:fld>
            <a:endParaRPr lang="en-GB" altLang="en-US"/>
          </a:p>
        </p:txBody>
      </p:sp>
    </p:spTree>
    <p:extLst>
      <p:ext uri="{BB962C8B-B14F-4D97-AF65-F5344CB8AC3E}">
        <p14:creationId xmlns:p14="http://schemas.microsoft.com/office/powerpoint/2010/main" val="2107283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high-budget, AAA games today have an almost movie-like quality, and for those types of games they have full-time audio designers. These are the people in charge of the audio aspects of the game, from music to sound effects to ambient noise. You can take a look at this short video showing how the sound effects of Batman </a:t>
            </a:r>
            <a:r>
              <a:rPr lang="en-US" dirty="0" err="1"/>
              <a:t>Arkham</a:t>
            </a:r>
            <a:r>
              <a:rPr lang="en-US" dirty="0"/>
              <a:t> City were produced.</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12</a:t>
            </a:fld>
            <a:endParaRPr lang="en-GB" altLang="en-US"/>
          </a:p>
        </p:txBody>
      </p:sp>
    </p:spTree>
    <p:extLst>
      <p:ext uri="{BB962C8B-B14F-4D97-AF65-F5344CB8AC3E}">
        <p14:creationId xmlns:p14="http://schemas.microsoft.com/office/powerpoint/2010/main" val="3586840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games, sound is an essential part that should not be treated as an </a:t>
            </a:r>
            <a:r>
              <a:rPr lang="en-US" b="1" dirty="0"/>
              <a:t>afterthought</a:t>
            </a:r>
            <a:r>
              <a:rPr lang="en-US" dirty="0"/>
              <a:t>. Both the music and sound effects have a dramatic influence on the feel of the game. A moody score is appropriate for a gritty, dark game like Batman, but a cheerful cartoony game like Mario needs a much more lively score. Sound effects are just as important, like the sound alert of a guard noticing you in Metal Gear Solid or the simple Minecraft button click helps to put the player in the proper frame of mind. </a:t>
            </a:r>
          </a:p>
          <a:p>
            <a:endParaRPr lang="en-US" dirty="0"/>
          </a:p>
          <a:p>
            <a:r>
              <a:rPr lang="en-US" dirty="0"/>
              <a:t>Ideally, the feel of the game as communicated by the sound is discussed at the beginning of the game design.</a:t>
            </a:r>
          </a:p>
          <a:p>
            <a:endParaRPr lang="en-US" dirty="0"/>
          </a:p>
          <a:p>
            <a:r>
              <a:rPr lang="en-US" dirty="0"/>
              <a:t>The audio designer is the </a:t>
            </a:r>
            <a:r>
              <a:rPr lang="en-US" b="1" dirty="0"/>
              <a:t>caretaker</a:t>
            </a:r>
            <a:r>
              <a:rPr lang="en-US" dirty="0"/>
              <a:t> of the sound. As the game is developed, the audio designer must monitor the sound needs, creating sound effects and composing music as appropriate. They may also be involved in recording and directing voice-overs. Ultimately, for complex games, the audio designer is an integral part of the game development team.</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13</a:t>
            </a:fld>
            <a:endParaRPr lang="en-GB" altLang="en-US"/>
          </a:p>
        </p:txBody>
      </p:sp>
    </p:spTree>
    <p:extLst>
      <p:ext uri="{BB962C8B-B14F-4D97-AF65-F5344CB8AC3E}">
        <p14:creationId xmlns:p14="http://schemas.microsoft.com/office/powerpoint/2010/main" val="36379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we have the programmers, which is the role that all of you will be training in if you continue in this Area of Interest. Programmers integrate all the art and sound assets together to create the game. They need to write, test and document the code, and they are the ones that transform the game design from concept into reality.</a:t>
            </a:r>
          </a:p>
          <a:p>
            <a:endParaRPr lang="en-US" dirty="0"/>
          </a:p>
          <a:p>
            <a:r>
              <a:rPr lang="en-US" dirty="0"/>
              <a:t>Programmers need to know the technical limitations of the game engine, platform and algorithms, and they need to advise the game designers and other team members when there will be an issue in the game implementation. They must be efficient and productive, because they are often the final step in a process.</a:t>
            </a:r>
          </a:p>
          <a:p>
            <a:endParaRPr lang="en-US" dirty="0"/>
          </a:p>
          <a:p>
            <a:r>
              <a:rPr lang="en-US" dirty="0"/>
              <a:t>Of course, there is a lot more to the game programmer role. If you are interested (and if what we do in Game Production doesn’t scare you away), you will learn a lot more in the Gameplay Programming module.</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14</a:t>
            </a:fld>
            <a:endParaRPr lang="en-GB" altLang="en-US"/>
          </a:p>
        </p:txBody>
      </p:sp>
    </p:spTree>
    <p:extLst>
      <p:ext uri="{BB962C8B-B14F-4D97-AF65-F5344CB8AC3E}">
        <p14:creationId xmlns:p14="http://schemas.microsoft.com/office/powerpoint/2010/main" val="2576118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have the quality testers, sometimes called QA (or quality assurance) testers. Their responsibility is to test the game for bugs, and also provide feedback on whether the game is fun. For bug fixes, they should ideally be able to reproduce and document the bugs, and perhaps even suggest possible causes of the bugs. This is why it is useful to be technically competent as a QA tester.</a:t>
            </a:r>
          </a:p>
          <a:p>
            <a:endParaRPr lang="en-US" dirty="0"/>
          </a:p>
          <a:p>
            <a:r>
              <a:rPr lang="en-US" dirty="0"/>
              <a:t>Note that quality testing happens throughout development, and all team members can play the role of quality testers.</a:t>
            </a:r>
          </a:p>
          <a:p>
            <a:endParaRPr lang="en-US" dirty="0"/>
          </a:p>
          <a:p>
            <a:r>
              <a:rPr lang="en-US" dirty="0"/>
              <a:t>You might want to take a look at this video about a playtesting session for the game God of War 2.</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15</a:t>
            </a:fld>
            <a:endParaRPr lang="en-GB" altLang="en-US"/>
          </a:p>
        </p:txBody>
      </p:sp>
    </p:spTree>
    <p:extLst>
      <p:ext uri="{BB962C8B-B14F-4D97-AF65-F5344CB8AC3E}">
        <p14:creationId xmlns:p14="http://schemas.microsoft.com/office/powerpoint/2010/main" val="2341503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be an effective quality tester, you need to understand the game thoroughly. This will help you figure out what aspects are the most important to test and why, and also how to test it as well as at which stage of development should testing be done. This means that ideally, the tester should be aware and involved in the game conceptualization.</a:t>
            </a:r>
          </a:p>
          <a:p>
            <a:endParaRPr lang="en-US" dirty="0"/>
          </a:p>
          <a:p>
            <a:r>
              <a:rPr lang="en-US" dirty="0"/>
              <a:t>In addition, a good tester needs good communication skills so that they can give constructive and understandable feedback that is actionable. Feedback like “this game is not fun” or “this game is too hard” is not constructive or actionable. It is much better to identify how the game can be improved or fixed, and have persuasive reasons for your views.</a:t>
            </a:r>
          </a:p>
          <a:p>
            <a:endParaRPr lang="en-US" dirty="0"/>
          </a:p>
          <a:p>
            <a:r>
              <a:rPr lang="en-US" dirty="0"/>
              <a:t>Apart from game-breaking bugs, testers are also concerned about the usability and playability of the game, in other words, how fun the game is. And while fun is subjective, testers must be able to understand the target audience and get into their heads in order to help the team make the game more fun FOR THAT AUDIENCE. Game testing is something that you can do right now, just by signing up for beta tests and providing insightful feedback to the developers of current games. It is not uncommon for really good public open </a:t>
            </a:r>
            <a:r>
              <a:rPr lang="en-US" dirty="0" err="1"/>
              <a:t>playtesters</a:t>
            </a:r>
            <a:r>
              <a:rPr lang="en-US" dirty="0"/>
              <a:t> to be offered a full-time position in a game development company.</a:t>
            </a:r>
          </a:p>
          <a:p>
            <a:endParaRPr lang="en-US" dirty="0"/>
          </a:p>
          <a:p>
            <a:r>
              <a:rPr lang="en-US" dirty="0"/>
              <a:t>We will talk more about playtesting in a later lesson.</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16</a:t>
            </a:fld>
            <a:endParaRPr lang="en-GB" altLang="en-US"/>
          </a:p>
        </p:txBody>
      </p:sp>
    </p:spTree>
    <p:extLst>
      <p:ext uri="{BB962C8B-B14F-4D97-AF65-F5344CB8AC3E}">
        <p14:creationId xmlns:p14="http://schemas.microsoft.com/office/powerpoint/2010/main" val="211191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we’re done. You should now have a better understanding of game production roles, specifically the product owner, producer, game designer, game artist, audio designer, game programmer and quality tester. Game development is a major industry that requires committed teams of talented people passionate about their craft. It’s a challenging but rewarding field. And you get to make games. Cool, isn’t it?</a:t>
            </a:r>
          </a:p>
        </p:txBody>
      </p:sp>
      <p:sp>
        <p:nvSpPr>
          <p:cNvPr id="4" name="Slide Number Placeholder 3"/>
          <p:cNvSpPr>
            <a:spLocks noGrp="1"/>
          </p:cNvSpPr>
          <p:nvPr>
            <p:ph type="sldNum" sz="quarter" idx="5"/>
          </p:nvPr>
        </p:nvSpPr>
        <p:spPr/>
        <p:txBody>
          <a:bodyPr/>
          <a:lstStyle/>
          <a:p>
            <a:pPr>
              <a:defRPr/>
            </a:pPr>
            <a:fld id="{74F79452-A5D7-45B7-B3A5-53B16E866A94}" type="slidenum">
              <a:rPr lang="en-GB" altLang="en-US" smtClean="0"/>
              <a:pPr>
                <a:defRPr/>
              </a:pPr>
              <a:t>17</a:t>
            </a:fld>
            <a:endParaRPr lang="en-GB" altLang="en-US"/>
          </a:p>
        </p:txBody>
      </p:sp>
    </p:spTree>
    <p:extLst>
      <p:ext uri="{BB962C8B-B14F-4D97-AF65-F5344CB8AC3E}">
        <p14:creationId xmlns:p14="http://schemas.microsoft.com/office/powerpoint/2010/main" val="338658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game production roles?</a:t>
            </a:r>
          </a:p>
          <a:p>
            <a:endParaRPr lang="en-US" dirty="0"/>
          </a:p>
          <a:p>
            <a:r>
              <a:rPr lang="en-US" dirty="0"/>
              <a:t>We have the Product Owner, who is the one sponsoring and funding the game;</a:t>
            </a:r>
          </a:p>
          <a:p>
            <a:r>
              <a:rPr lang="en-US" dirty="0"/>
              <a:t>The Producer tries to make everyone else’s job easier so that the team can run smoothly;</a:t>
            </a:r>
          </a:p>
          <a:p>
            <a:r>
              <a:rPr lang="en-US" dirty="0"/>
              <a:t>The Game Designer is in charge of gameplay and the overall play experience;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Artists handle art assets, including characters, environment, icons and everything else visual about the game;</a:t>
            </a:r>
          </a:p>
          <a:p>
            <a:r>
              <a:rPr lang="en-US" dirty="0"/>
              <a:t>The Audio Designers are in charge of music and sound effects, which have a huge impact on the feel of the game;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Programmers, well, they code the game;</a:t>
            </a:r>
          </a:p>
          <a:p>
            <a:r>
              <a:rPr lang="en-US" dirty="0"/>
              <a:t>And finally the quality testers, who test the game at all stages of development to provide valuable feedback during development.</a:t>
            </a:r>
          </a:p>
          <a:p>
            <a:endParaRPr lang="en-US" dirty="0"/>
          </a:p>
          <a:p>
            <a:r>
              <a:rPr lang="en-US" altLang="en-US" dirty="0">
                <a:latin typeface="Arial" panose="020B0604020202020204" pitchFamily="34" charset="0"/>
              </a:rPr>
              <a:t>In major game companies, each person will likely have one specialized primary role, whether they are a programmer, designer, or artist. For smaller teams, all of these roles are still filled, but people take on multiple roles. In fact, it is possible for one person to take on all these roles (sort of like a one-man band), so when we discuss these roles, think of them as job responsibilities rather than individual people.</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2</a:t>
            </a:fld>
            <a:endParaRPr lang="en-GB" altLang="en-US"/>
          </a:p>
        </p:txBody>
      </p:sp>
    </p:spTree>
    <p:extLst>
      <p:ext uri="{BB962C8B-B14F-4D97-AF65-F5344CB8AC3E}">
        <p14:creationId xmlns:p14="http://schemas.microsoft.com/office/powerpoint/2010/main" val="55375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will talk about these roles one at a time, but first, let’s talk about some common qualities of successful game production teams.</a:t>
            </a:r>
          </a:p>
          <a:p>
            <a:endParaRPr lang="en-US" dirty="0"/>
          </a:p>
          <a:p>
            <a:r>
              <a:rPr lang="en-US" dirty="0"/>
              <a:t>In the ideal situation, we want everyone in the team to be involved from the beginning. Everyone shares in the vision of the game, and they are working together to achieve that vision. They understand their roles, and there is a plan and a timeline in place.</a:t>
            </a:r>
          </a:p>
          <a:p>
            <a:endParaRPr lang="en-US" dirty="0"/>
          </a:p>
          <a:p>
            <a:r>
              <a:rPr lang="en-US" dirty="0"/>
              <a:t>In a good team, all members in the team respect each other. They help each other with their daily tasks and inspire each other to continue productivity. And when the deadlines approach and the stress rises, they encourage each other to keep the spirits up. The ideal team are friends and comrades with a common aim, which is to build the best game possible.</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3</a:t>
            </a:fld>
            <a:endParaRPr lang="en-GB" altLang="en-US"/>
          </a:p>
        </p:txBody>
      </p:sp>
    </p:spTree>
    <p:extLst>
      <p:ext uri="{BB962C8B-B14F-4D97-AF65-F5344CB8AC3E}">
        <p14:creationId xmlns:p14="http://schemas.microsoft.com/office/powerpoint/2010/main" val="899448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member of a game production team should ideally have the following characteristics.</a:t>
            </a:r>
          </a:p>
          <a:p>
            <a:endParaRPr lang="en-US" dirty="0"/>
          </a:p>
          <a:p>
            <a:r>
              <a:rPr lang="en-US" dirty="0"/>
              <a:t>Firstly, they must have good communication skills. This includes both the ability to give criticisms without offending the other person, and to receive criticisms without getting offended. In game development, where everyone has their own slightly different ideas of what is the best way to make the game, there will definitely be differences in opinion, and it is important for the team to find a good way to resolve these issues.</a:t>
            </a:r>
          </a:p>
          <a:p>
            <a:endParaRPr lang="en-US" dirty="0"/>
          </a:p>
          <a:p>
            <a:r>
              <a:rPr lang="en-US" dirty="0"/>
              <a:t>They should be creative and innovative. Games development often requires new ways to solve problems. The game may have a fresh new game mechanic, which presents a programming challenge, or a new story that requires the artists to envision an imaginary person (or an alien creature with 17 arms and 12 mouths or something). If you want to work in game development, you should enjoy problem solving and tackling new challenges.</a:t>
            </a:r>
          </a:p>
          <a:p>
            <a:endParaRPr lang="en-US" dirty="0"/>
          </a:p>
          <a:p>
            <a:r>
              <a:rPr lang="en-US" dirty="0"/>
              <a:t>Which means that you need to be an independent learner, to pick up the latest technologies, software and techniques. You might even have to invent some new techniques yourself as you face challenges unique to your game design that nobody has really faced before.</a:t>
            </a:r>
          </a:p>
          <a:p>
            <a:endParaRPr lang="en-US" dirty="0"/>
          </a:p>
          <a:p>
            <a:r>
              <a:rPr lang="en-US" dirty="0"/>
              <a:t>It is also crucial to be able to adapt to changes. In games, the design can change rapidly depending on playtesting and feedback. There may also be technology changes, like the announcement of a new OS or platform. Or someone may just have a new gameplay idea that everyone thinks is amazingly cool. You have to be flexible and adapt quickly.</a:t>
            </a:r>
          </a:p>
          <a:p>
            <a:endParaRPr lang="en-US" dirty="0"/>
          </a:p>
          <a:p>
            <a:r>
              <a:rPr lang="en-US" dirty="0"/>
              <a:t>Finally, you have to be passionate about games and have a thirst for learning. While the starting pay for a games developer is higher than the average for the IT industry, considering the long hours that you will spend during crunch time to meet that production deadline, you are not necessarily getting more per hour. Burnout is a real issue. If you are not passionate about games and just want a well-paying job, the games industry is probably not for you. There are easier ways to make money.</a:t>
            </a:r>
          </a:p>
          <a:p>
            <a:endParaRPr lang="en-US" dirty="0"/>
          </a:p>
          <a:p>
            <a:r>
              <a:rPr lang="en-US" dirty="0"/>
              <a:t>The good thing is that you will not be in this alone. All your colleagues will be just as passionate as you, and by working together you can get that game done, and done well.</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4</a:t>
            </a:fld>
            <a:endParaRPr lang="en-GB" altLang="en-US"/>
          </a:p>
        </p:txBody>
      </p:sp>
    </p:spTree>
    <p:extLst>
      <p:ext uri="{BB962C8B-B14F-4D97-AF65-F5344CB8AC3E}">
        <p14:creationId xmlns:p14="http://schemas.microsoft.com/office/powerpoint/2010/main" val="398510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Product Owner.</a:t>
            </a:r>
          </a:p>
          <a:p>
            <a:endParaRPr lang="en-US" dirty="0"/>
          </a:p>
          <a:p>
            <a:r>
              <a:rPr lang="en-US" dirty="0"/>
              <a:t>The product owner is the one who pays for the project, and as a result ultimately owns the game. The owner often has a vision and/or purpose for the game. They also are very much concerned about their return on investment.</a:t>
            </a:r>
          </a:p>
          <a:p>
            <a:endParaRPr lang="en-US" dirty="0"/>
          </a:p>
          <a:p>
            <a:r>
              <a:rPr lang="en-US" dirty="0"/>
              <a:t>The product owner might be a game publishing company whose business is to sponsor game studios financially and make money out of their investments. They may also have marketing and distribution channels. We will talk more about publishers in a later lesson. However, a product owner may also just be a single private investor who pays the team to make a game.</a:t>
            </a:r>
          </a:p>
          <a:p>
            <a:endParaRPr lang="en-US" dirty="0"/>
          </a:p>
          <a:p>
            <a:r>
              <a:rPr lang="en-US" dirty="0"/>
              <a:t>Quite often, the product owner might have an initial idea for the game to set the base requirements. They may want a casual match-three mobile game with a cat theme, or a rogue-like RPG targeting hardcore gamers, or they may even be a museum who wants a game to teach people history. However, they are unlikely to have their design fully fleshed out, and will leave the details to the team. That being said, you have to listen to their opinions, because the product owner is the one paying the wages.</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5</a:t>
            </a:fld>
            <a:endParaRPr lang="en-GB" altLang="en-US"/>
          </a:p>
        </p:txBody>
      </p:sp>
    </p:spTree>
    <p:extLst>
      <p:ext uri="{BB962C8B-B14F-4D97-AF65-F5344CB8AC3E}">
        <p14:creationId xmlns:p14="http://schemas.microsoft.com/office/powerpoint/2010/main" val="3366988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about the Producer, who is the one who makes sure that everybody else’s job is easier. You can think of a producer as a project manager, but more. So he’s a project manager plus </a:t>
            </a:r>
            <a:r>
              <a:rPr lang="en-US" dirty="0" err="1"/>
              <a:t>plus</a:t>
            </a:r>
            <a:r>
              <a:rPr lang="en-US" dirty="0"/>
              <a:t>. Plus </a:t>
            </a:r>
            <a:r>
              <a:rPr lang="en-US" dirty="0" err="1"/>
              <a:t>plus</a:t>
            </a:r>
            <a:r>
              <a:rPr lang="en-US" dirty="0"/>
              <a:t> </a:t>
            </a:r>
            <a:r>
              <a:rPr lang="en-US" dirty="0" err="1"/>
              <a:t>plus</a:t>
            </a:r>
            <a:r>
              <a:rPr lang="en-US" dirty="0"/>
              <a:t>.</a:t>
            </a:r>
          </a:p>
          <a:p>
            <a:endParaRPr lang="en-US" dirty="0"/>
          </a:p>
          <a:p>
            <a:r>
              <a:rPr lang="en-US" dirty="0"/>
              <a:t>The producer has 3 key responsibilities. He needs to make sure that the team has everything it needs to do its job at maximum efficiency; he must monitor the process of game development to make sure that checkpoints are reached on time and within budget; and of course, he must make sure that the game itself is of high quality and doesn’t morph over time into something unrecognizable from the initial design.</a:t>
            </a:r>
          </a:p>
          <a:p>
            <a:endParaRPr lang="en-US" dirty="0"/>
          </a:p>
          <a:p>
            <a:r>
              <a:rPr lang="en-US" dirty="0"/>
              <a:t>If you want to learn more about being a Producer, the YouTube channel Extra Credits has an excellent video about it. In fact, I highly recommend watching the Extra Credits channel for thorough, informative and entertaining videos about the game industry. I really like these videos, and I would make my own versions if I could draw. Hmm, maybe instead of drawing, I can just grab pictures and memes from Google images. </a:t>
            </a:r>
            <a:r>
              <a:rPr lang="en-US" dirty="0" err="1"/>
              <a:t>Hmmmmm</a:t>
            </a:r>
            <a:r>
              <a:rPr lang="en-US" dirty="0"/>
              <a:t>.</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6</a:t>
            </a:fld>
            <a:endParaRPr lang="en-GB" altLang="en-US"/>
          </a:p>
        </p:txBody>
      </p:sp>
    </p:spTree>
    <p:extLst>
      <p:ext uri="{BB962C8B-B14F-4D97-AF65-F5344CB8AC3E}">
        <p14:creationId xmlns:p14="http://schemas.microsoft.com/office/powerpoint/2010/main" val="278050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Anyway, back to the Producer role. Like I mentioned, the producer has project manager responsibilities, which is to keep the scope of the project on track such that it matches the vision of the project owner, and to keep the morale of the team high. The producer has a high-level view of the entire project, and so he knows where to cut corners and where to stand firm because that part of the project is mission-critical.</a:t>
            </a:r>
          </a:p>
          <a:p>
            <a:endParaRPr lang="en-US" dirty="0"/>
          </a:p>
          <a:p>
            <a:r>
              <a:rPr lang="en-US" dirty="0"/>
              <a:t>His daily activities include monitoring the project progress and updating documents; monitoring the budget; resolving issues; and ensuring that milestones are reached. There will also be plenty of ad-hoc issues that pop up, from disagreements between team members to software licensing issues to people having to take emergency leave due to unforeseen circumstances. The best producer is someone with good knowledge of every aspect of the game development process so that they can help to solve problems, organizational skills to handle scheduling and budget issues, and the people skills to mediate disagreements and raise morale.</a:t>
            </a:r>
          </a:p>
          <a:p>
            <a:endParaRPr lang="en-US" dirty="0"/>
          </a:p>
          <a:p>
            <a:r>
              <a:rPr lang="en-US" dirty="0"/>
              <a:t>Make no mistake, being a producer is a full-time job, and in any decent-sized game project, the producer will have hardly any time for hands-on development.</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7</a:t>
            </a:fld>
            <a:endParaRPr lang="en-GB" altLang="en-US"/>
          </a:p>
        </p:txBody>
      </p:sp>
    </p:spTree>
    <p:extLst>
      <p:ext uri="{BB962C8B-B14F-4D97-AF65-F5344CB8AC3E}">
        <p14:creationId xmlns:p14="http://schemas.microsoft.com/office/powerpoint/2010/main" val="3736091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there is the game designer. The game designer is the one with the overall vision of what the game should be, and it’s his responsibility to make the game fun. This sounds easy, but it is a huge undertaking.</a:t>
            </a:r>
          </a:p>
          <a:p>
            <a:endParaRPr lang="en-US" dirty="0"/>
          </a:p>
          <a:p>
            <a:r>
              <a:rPr lang="en-US" dirty="0"/>
              <a:t>The designer needs to figure out the content of the game, including the overall story, the look and feel, and the game mechanics. He designs the rules systems, like the combat system, skills, inventory, items, monsters and NPCs. This also includes the game boundaries, or what the player CANNOT do. The game designer may also design individual levels, and he can inject creativity into the level design to take advantage of the game mechanics.</a:t>
            </a:r>
          </a:p>
          <a:p>
            <a:endParaRPr lang="en-US" dirty="0"/>
          </a:p>
          <a:p>
            <a:r>
              <a:rPr lang="en-US" dirty="0"/>
              <a:t>Here I provide you with a couple of links. One is an article on </a:t>
            </a:r>
            <a:r>
              <a:rPr lang="en-US" dirty="0" err="1"/>
              <a:t>GameSpot</a:t>
            </a:r>
            <a:r>
              <a:rPr lang="en-US" dirty="0"/>
              <a:t> on what it means to be a game designer, and the other is a short video about the level design in Halo.</a:t>
            </a:r>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8</a:t>
            </a:fld>
            <a:endParaRPr lang="en-GB" altLang="en-US"/>
          </a:p>
        </p:txBody>
      </p:sp>
    </p:spTree>
    <p:extLst>
      <p:ext uri="{BB962C8B-B14F-4D97-AF65-F5344CB8AC3E}">
        <p14:creationId xmlns:p14="http://schemas.microsoft.com/office/powerpoint/2010/main" val="3708359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game designer has a huge number of responsibilities, and I am just scratching the surface here. </a:t>
            </a:r>
          </a:p>
          <a:p>
            <a:endParaRPr lang="en-US" dirty="0"/>
          </a:p>
          <a:p>
            <a:r>
              <a:rPr lang="en-US" dirty="0"/>
              <a:t>The game designer needs to understand the type of player that his game is supposed to appeal to: if the target audience is casual gamers with half an hour a day to play, or competitive players involved in e-sports, or bored teenagers stuck at home during Covid-19, the game he designs can be very different.</a:t>
            </a:r>
          </a:p>
          <a:p>
            <a:endParaRPr lang="en-US" dirty="0"/>
          </a:p>
          <a:p>
            <a:r>
              <a:rPr lang="en-US" dirty="0"/>
              <a:t>He must understand the capabilities of his team, both strengths and weaknesses – if he has an excellent team of 2D artists, he should not be designing a 3D game unless there is a very good reason. And if he has a small team of 4 people and 3 months to complete a game, it probably shouldn’t be an MMORPG.</a:t>
            </a:r>
          </a:p>
          <a:p>
            <a:endParaRPr lang="en-US" dirty="0"/>
          </a:p>
          <a:p>
            <a:r>
              <a:rPr lang="en-US" dirty="0"/>
              <a:t>He needs to embrace the game to be built, because the vision of the game belongs to the product owner. Sure, he might really be a sci-fi fan who wants to make a grand space exploration game, but if he’s making a game to help McDonald’s sell more hamburgers, that’s probably not the game to make.</a:t>
            </a:r>
          </a:p>
          <a:p>
            <a:endParaRPr lang="en-US" dirty="0"/>
          </a:p>
          <a:p>
            <a:r>
              <a:rPr lang="en-US" dirty="0"/>
              <a:t>He must have a good grasp of technology and know their strengths and limitations. A design meant for PCs is different from one for a console or a mobile device. Should the game be made using a game engine like Unity or Unreal, or should it be coded from scratch using DirectX or OpenGL? He should also be able to quickly prototype his ideas, either digitally or simply using pencil and paper. This would allow him to communicate his game idea to both potential investors and the development team. Overall, he needs excellent communications skills.</a:t>
            </a:r>
          </a:p>
          <a:p>
            <a:endParaRPr lang="en-US" dirty="0"/>
          </a:p>
          <a:p>
            <a:r>
              <a:rPr lang="en-US" dirty="0"/>
              <a:t>Bear in mind that this is by no means an exhaustive list of skills required to be a game designer. There are entire diplomas and degree </a:t>
            </a:r>
            <a:r>
              <a:rPr lang="en-US" dirty="0" err="1"/>
              <a:t>programmes</a:t>
            </a:r>
            <a:r>
              <a:rPr lang="en-US" dirty="0"/>
              <a:t> on game design.</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C4E0610B-CA73-4AB2-93A8-64EA6EC5942E}" type="slidenum">
              <a:rPr lang="en-GB" altLang="en-US" smtClean="0"/>
              <a:pPr>
                <a:defRPr/>
              </a:pPr>
              <a:t>9</a:t>
            </a:fld>
            <a:endParaRPr lang="en-GB" altLang="en-US"/>
          </a:p>
        </p:txBody>
      </p:sp>
    </p:spTree>
    <p:extLst>
      <p:ext uri="{BB962C8B-B14F-4D97-AF65-F5344CB8AC3E}">
        <p14:creationId xmlns:p14="http://schemas.microsoft.com/office/powerpoint/2010/main" val="1672342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3094090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E7359242-E307-4881-B68A-06F0104896E4}"/>
              </a:ext>
            </a:extLst>
          </p:cNvPr>
          <p:cNvSpPr>
            <a:spLocks noGrp="1" noChangeArrowheads="1"/>
          </p:cNvSpPr>
          <p:nvPr>
            <p:ph type="sldNum" sz="quarter" idx="10"/>
          </p:nvPr>
        </p:nvSpPr>
        <p:spPr>
          <a:ln/>
        </p:spPr>
        <p:txBody>
          <a:bodyPr/>
          <a:lstStyle>
            <a:lvl1pPr>
              <a:defRPr/>
            </a:lvl1pPr>
          </a:lstStyle>
          <a:p>
            <a:pPr>
              <a:defRPr/>
            </a:pPr>
            <a:r>
              <a:rPr lang="en-US" altLang="en-US"/>
              <a:t>Slide </a:t>
            </a:r>
            <a:fld id="{296B13C7-A433-457B-99B8-061AA297D9CF}" type="slidenum">
              <a:rPr lang="en-US" altLang="en-US"/>
              <a:pPr>
                <a:defRPr/>
              </a:pPr>
              <a:t>‹#›</a:t>
            </a:fld>
            <a:endParaRPr lang="en-US" altLang="en-US"/>
          </a:p>
        </p:txBody>
      </p:sp>
    </p:spTree>
    <p:extLst>
      <p:ext uri="{BB962C8B-B14F-4D97-AF65-F5344CB8AC3E}">
        <p14:creationId xmlns:p14="http://schemas.microsoft.com/office/powerpoint/2010/main" val="2424832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0F0BAC2D-89B4-43F6-B959-507A3D1CDC40}"/>
              </a:ext>
            </a:extLst>
          </p:cNvPr>
          <p:cNvSpPr>
            <a:spLocks noGrp="1" noChangeArrowheads="1"/>
          </p:cNvSpPr>
          <p:nvPr>
            <p:ph type="sldNum" sz="quarter" idx="10"/>
          </p:nvPr>
        </p:nvSpPr>
        <p:spPr>
          <a:ln/>
        </p:spPr>
        <p:txBody>
          <a:bodyPr/>
          <a:lstStyle>
            <a:lvl1pPr>
              <a:defRPr/>
            </a:lvl1pPr>
          </a:lstStyle>
          <a:p>
            <a:pPr>
              <a:defRPr/>
            </a:pPr>
            <a:r>
              <a:rPr lang="en-US" altLang="en-US"/>
              <a:t>Slide </a:t>
            </a:r>
            <a:fld id="{702AB42A-2ABF-428D-8A93-70F374EA491D}" type="slidenum">
              <a:rPr lang="en-US" altLang="en-US"/>
              <a:pPr>
                <a:defRPr/>
              </a:pPr>
              <a:t>‹#›</a:t>
            </a:fld>
            <a:endParaRPr lang="en-US" altLang="en-US"/>
          </a:p>
        </p:txBody>
      </p:sp>
    </p:spTree>
    <p:extLst>
      <p:ext uri="{BB962C8B-B14F-4D97-AF65-F5344CB8AC3E}">
        <p14:creationId xmlns:p14="http://schemas.microsoft.com/office/powerpoint/2010/main" val="2080971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43EC3AAC-D5D6-41C4-9F85-20B1C59FD57F}"/>
              </a:ext>
            </a:extLst>
          </p:cNvPr>
          <p:cNvSpPr>
            <a:spLocks noGrp="1" noChangeArrowheads="1"/>
          </p:cNvSpPr>
          <p:nvPr>
            <p:ph type="sldNum" sz="quarter" idx="10"/>
          </p:nvPr>
        </p:nvSpPr>
        <p:spPr>
          <a:ln/>
        </p:spPr>
        <p:txBody>
          <a:bodyPr/>
          <a:lstStyle>
            <a:lvl1pPr>
              <a:defRPr/>
            </a:lvl1pPr>
          </a:lstStyle>
          <a:p>
            <a:pPr>
              <a:defRPr/>
            </a:pPr>
            <a:r>
              <a:rPr lang="en-US" altLang="en-US"/>
              <a:t>Slide </a:t>
            </a:r>
            <a:fld id="{65E406D8-FB3E-439C-9FDE-D2AF5FBEDE79}" type="slidenum">
              <a:rPr lang="en-US" altLang="en-US"/>
              <a:pPr>
                <a:defRPr/>
              </a:pPr>
              <a:t>‹#›</a:t>
            </a:fld>
            <a:endParaRPr lang="en-US" altLang="en-US"/>
          </a:p>
        </p:txBody>
      </p:sp>
    </p:spTree>
    <p:extLst>
      <p:ext uri="{BB962C8B-B14F-4D97-AF65-F5344CB8AC3E}">
        <p14:creationId xmlns:p14="http://schemas.microsoft.com/office/powerpoint/2010/main" val="317393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a:extLst>
              <a:ext uri="{FF2B5EF4-FFF2-40B4-BE49-F238E27FC236}">
                <a16:creationId xmlns:a16="http://schemas.microsoft.com/office/drawing/2014/main" id="{3E157245-E281-492A-9E1E-752666B1DC39}"/>
              </a:ext>
            </a:extLst>
          </p:cNvPr>
          <p:cNvSpPr>
            <a:spLocks noGrp="1" noChangeArrowheads="1"/>
          </p:cNvSpPr>
          <p:nvPr>
            <p:ph type="sldNum" sz="quarter" idx="10"/>
          </p:nvPr>
        </p:nvSpPr>
        <p:spPr>
          <a:ln/>
        </p:spPr>
        <p:txBody>
          <a:bodyPr/>
          <a:lstStyle>
            <a:lvl1pPr>
              <a:defRPr/>
            </a:lvl1pPr>
          </a:lstStyle>
          <a:p>
            <a:pPr>
              <a:defRPr/>
            </a:pPr>
            <a:r>
              <a:rPr lang="en-US" altLang="en-US"/>
              <a:t>Slide </a:t>
            </a:r>
            <a:fld id="{45FFEA21-475D-439B-88F2-DBE40C02781B}" type="slidenum">
              <a:rPr lang="en-US" altLang="en-US"/>
              <a:pPr>
                <a:defRPr/>
              </a:pPr>
              <a:t>‹#›</a:t>
            </a:fld>
            <a:endParaRPr lang="en-US" altLang="en-US"/>
          </a:p>
        </p:txBody>
      </p:sp>
    </p:spTree>
    <p:extLst>
      <p:ext uri="{BB962C8B-B14F-4D97-AF65-F5344CB8AC3E}">
        <p14:creationId xmlns:p14="http://schemas.microsoft.com/office/powerpoint/2010/main" val="17263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49FE2B39-AC8F-4176-B7F7-169B4885C768}"/>
              </a:ext>
            </a:extLst>
          </p:cNvPr>
          <p:cNvSpPr>
            <a:spLocks noGrp="1" noChangeArrowheads="1"/>
          </p:cNvSpPr>
          <p:nvPr>
            <p:ph type="sldNum" sz="quarter" idx="10"/>
          </p:nvPr>
        </p:nvSpPr>
        <p:spPr/>
        <p:txBody>
          <a:bodyPr/>
          <a:lstStyle>
            <a:lvl1pPr>
              <a:defRPr/>
            </a:lvl1pPr>
          </a:lstStyle>
          <a:p>
            <a:pPr>
              <a:defRPr/>
            </a:pPr>
            <a:r>
              <a:rPr lang="en-US" altLang="en-US"/>
              <a:t> Slide </a:t>
            </a:r>
            <a:fld id="{D2ABDB0B-85C3-4D00-BFD6-B42FD60E7DF7}" type="slidenum">
              <a:rPr lang="en-US" altLang="en-US"/>
              <a:pPr>
                <a:defRPr/>
              </a:pPr>
              <a:t>‹#›</a:t>
            </a:fld>
            <a:endParaRPr lang="en-US" altLang="en-US"/>
          </a:p>
        </p:txBody>
      </p:sp>
    </p:spTree>
    <p:extLst>
      <p:ext uri="{BB962C8B-B14F-4D97-AF65-F5344CB8AC3E}">
        <p14:creationId xmlns:p14="http://schemas.microsoft.com/office/powerpoint/2010/main" val="369721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a:extLst>
              <a:ext uri="{FF2B5EF4-FFF2-40B4-BE49-F238E27FC236}">
                <a16:creationId xmlns:a16="http://schemas.microsoft.com/office/drawing/2014/main" id="{E1C7CE95-30E3-4D0E-8665-75EE4F59F6DC}"/>
              </a:ext>
            </a:extLst>
          </p:cNvPr>
          <p:cNvSpPr>
            <a:spLocks noGrp="1" noChangeArrowheads="1"/>
          </p:cNvSpPr>
          <p:nvPr>
            <p:ph type="sldNum" sz="quarter" idx="10"/>
          </p:nvPr>
        </p:nvSpPr>
        <p:spPr/>
        <p:txBody>
          <a:bodyPr/>
          <a:lstStyle>
            <a:lvl1pPr>
              <a:defRPr/>
            </a:lvl1pPr>
          </a:lstStyle>
          <a:p>
            <a:pPr>
              <a:defRPr/>
            </a:pPr>
            <a:r>
              <a:rPr lang="en-US" altLang="en-US"/>
              <a:t>  Slide </a:t>
            </a:r>
            <a:fld id="{DEB3F34C-39D9-4B43-92FB-B4960B42DEBC}" type="slidenum">
              <a:rPr lang="en-US" altLang="en-US"/>
              <a:pPr>
                <a:defRPr/>
              </a:pPr>
              <a:t>‹#›</a:t>
            </a:fld>
            <a:endParaRPr lang="en-US" altLang="en-US"/>
          </a:p>
        </p:txBody>
      </p:sp>
    </p:spTree>
    <p:extLst>
      <p:ext uri="{BB962C8B-B14F-4D97-AF65-F5344CB8AC3E}">
        <p14:creationId xmlns:p14="http://schemas.microsoft.com/office/powerpoint/2010/main" val="2605205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a:extLst>
              <a:ext uri="{FF2B5EF4-FFF2-40B4-BE49-F238E27FC236}">
                <a16:creationId xmlns:a16="http://schemas.microsoft.com/office/drawing/2014/main" id="{45B0A7BF-92BF-4509-A0CA-7EDC269C8225}"/>
              </a:ext>
            </a:extLst>
          </p:cNvPr>
          <p:cNvSpPr>
            <a:spLocks noGrp="1" noChangeArrowheads="1"/>
          </p:cNvSpPr>
          <p:nvPr>
            <p:ph type="sldNum" sz="quarter" idx="10"/>
          </p:nvPr>
        </p:nvSpPr>
        <p:spPr/>
        <p:txBody>
          <a:bodyPr/>
          <a:lstStyle>
            <a:lvl1pPr>
              <a:defRPr/>
            </a:lvl1pPr>
          </a:lstStyle>
          <a:p>
            <a:pPr>
              <a:defRPr/>
            </a:pPr>
            <a:r>
              <a:rPr lang="en-US" altLang="en-US"/>
              <a:t> Slide </a:t>
            </a:r>
            <a:fld id="{53E8DED1-F89C-4218-87DF-AB576A1A6045}" type="slidenum">
              <a:rPr lang="en-US" altLang="en-US"/>
              <a:pPr>
                <a:defRPr/>
              </a:pPr>
              <a:t>‹#›</a:t>
            </a:fld>
            <a:endParaRPr lang="en-US" altLang="en-US"/>
          </a:p>
        </p:txBody>
      </p:sp>
    </p:spTree>
    <p:extLst>
      <p:ext uri="{BB962C8B-B14F-4D97-AF65-F5344CB8AC3E}">
        <p14:creationId xmlns:p14="http://schemas.microsoft.com/office/powerpoint/2010/main" val="2162957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A7771245-7853-41B5-AD8E-3E6BCE0875AC}"/>
              </a:ext>
            </a:extLst>
          </p:cNvPr>
          <p:cNvSpPr>
            <a:spLocks noGrp="1" noChangeArrowheads="1"/>
          </p:cNvSpPr>
          <p:nvPr>
            <p:ph type="sldNum" sz="quarter" idx="10"/>
          </p:nvPr>
        </p:nvSpPr>
        <p:spPr/>
        <p:txBody>
          <a:bodyPr/>
          <a:lstStyle>
            <a:lvl1pPr>
              <a:defRPr/>
            </a:lvl1pPr>
          </a:lstStyle>
          <a:p>
            <a:pPr>
              <a:defRPr/>
            </a:pPr>
            <a:br>
              <a:rPr lang="en-US" altLang="en-US"/>
            </a:br>
            <a:r>
              <a:rPr lang="en-US" altLang="en-US"/>
              <a:t>Slide </a:t>
            </a:r>
            <a:fld id="{271779C3-26A3-471A-ABFD-BC30E6330B44}" type="slidenum">
              <a:rPr lang="en-US" altLang="en-US"/>
              <a:pPr>
                <a:defRPr/>
              </a:pPr>
              <a:t>‹#›</a:t>
            </a:fld>
            <a:endParaRPr lang="en-US" altLang="en-US"/>
          </a:p>
        </p:txBody>
      </p:sp>
    </p:spTree>
    <p:extLst>
      <p:ext uri="{BB962C8B-B14F-4D97-AF65-F5344CB8AC3E}">
        <p14:creationId xmlns:p14="http://schemas.microsoft.com/office/powerpoint/2010/main" val="1697183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CB0D3700-4512-4ED3-B8D3-97304BBBEE1E}"/>
              </a:ext>
            </a:extLst>
          </p:cNvPr>
          <p:cNvSpPr>
            <a:spLocks noGrp="1" noChangeArrowheads="1"/>
          </p:cNvSpPr>
          <p:nvPr>
            <p:ph type="sldNum" sz="quarter" idx="10"/>
          </p:nvPr>
        </p:nvSpPr>
        <p:spPr/>
        <p:txBody>
          <a:bodyPr/>
          <a:lstStyle>
            <a:lvl1pPr>
              <a:defRPr/>
            </a:lvl1pPr>
          </a:lstStyle>
          <a:p>
            <a:pPr>
              <a:defRPr/>
            </a:pPr>
            <a:r>
              <a:rPr lang="en-US" altLang="en-US"/>
              <a:t> Slide </a:t>
            </a:r>
            <a:fld id="{F2C47844-F511-4C67-8EB8-10E75AFD2EAB}" type="slidenum">
              <a:rPr lang="en-US" altLang="en-US"/>
              <a:pPr>
                <a:defRPr/>
              </a:pPr>
              <a:t>‹#›</a:t>
            </a:fld>
            <a:endParaRPr lang="en-US" altLang="en-US"/>
          </a:p>
        </p:txBody>
      </p:sp>
    </p:spTree>
    <p:extLst>
      <p:ext uri="{BB962C8B-B14F-4D97-AF65-F5344CB8AC3E}">
        <p14:creationId xmlns:p14="http://schemas.microsoft.com/office/powerpoint/2010/main" val="3829047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E4EBE3AB-8280-4161-BC2B-BBCA55F5BDDE}"/>
              </a:ext>
            </a:extLst>
          </p:cNvPr>
          <p:cNvSpPr>
            <a:spLocks noGrp="1" noChangeArrowheads="1"/>
          </p:cNvSpPr>
          <p:nvPr>
            <p:ph type="sldNum" sz="quarter" idx="10"/>
          </p:nvPr>
        </p:nvSpPr>
        <p:spPr>
          <a:ln/>
        </p:spPr>
        <p:txBody>
          <a:bodyPr/>
          <a:lstStyle>
            <a:lvl1pPr>
              <a:defRPr/>
            </a:lvl1pPr>
          </a:lstStyle>
          <a:p>
            <a:pPr>
              <a:defRPr/>
            </a:pPr>
            <a:r>
              <a:rPr lang="en-US" altLang="en-US"/>
              <a:t>Slide </a:t>
            </a:r>
            <a:fld id="{A93E73EC-0FA2-4E28-B979-C3F1707A8147}" type="slidenum">
              <a:rPr lang="en-US" altLang="en-US"/>
              <a:pPr>
                <a:defRPr/>
              </a:pPr>
              <a:t>‹#›</a:t>
            </a:fld>
            <a:endParaRPr lang="en-US" altLang="en-US"/>
          </a:p>
        </p:txBody>
      </p:sp>
    </p:spTree>
    <p:extLst>
      <p:ext uri="{BB962C8B-B14F-4D97-AF65-F5344CB8AC3E}">
        <p14:creationId xmlns:p14="http://schemas.microsoft.com/office/powerpoint/2010/main" val="2692811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E422E56E-D946-478A-8ED5-69E2D18E83B3}"/>
              </a:ext>
            </a:extLst>
          </p:cNvPr>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a:extLst>
              <a:ext uri="{FF2B5EF4-FFF2-40B4-BE49-F238E27FC236}">
                <a16:creationId xmlns:a16="http://schemas.microsoft.com/office/drawing/2014/main" id="{3EB49BFD-D8A6-4B25-896C-10F9C0D874B2}"/>
              </a:ext>
            </a:extLst>
          </p:cNvPr>
          <p:cNvSpPr>
            <a:spLocks noGrp="1" noChangeArrowheads="1"/>
          </p:cNvSpPr>
          <p:nvPr>
            <p:ph type="sldNum" sz="quarter" idx="4"/>
          </p:nvPr>
        </p:nvSpPr>
        <p:spPr bwMode="auto">
          <a:xfrm>
            <a:off x="6705600" y="6283325"/>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charset="0"/>
                <a:ea typeface="MS PGothic" charset="-128"/>
              </a:defRPr>
            </a:lvl1pPr>
          </a:lstStyle>
          <a:p>
            <a:pPr>
              <a:defRPr/>
            </a:pPr>
            <a:r>
              <a:rPr lang="en-US" altLang="en-US"/>
              <a:t>Slide </a:t>
            </a:r>
            <a:fld id="{36D05BB5-D435-40FB-9065-BA033D5B9ACA}" type="slidenum">
              <a:rPr lang="en-US" altLang="en-US"/>
              <a:pPr>
                <a:defRPr/>
              </a:pPr>
              <a:t>‹#›</a:t>
            </a:fld>
            <a:endParaRPr lang="en-US" altLang="en-US"/>
          </a:p>
        </p:txBody>
      </p:sp>
      <p:sp>
        <p:nvSpPr>
          <p:cNvPr id="1028" name="Line 17">
            <a:extLst>
              <a:ext uri="{FF2B5EF4-FFF2-40B4-BE49-F238E27FC236}">
                <a16:creationId xmlns:a16="http://schemas.microsoft.com/office/drawing/2014/main" id="{5D7A3687-0E97-4C16-9BA1-BABA9F0AB703}"/>
              </a:ext>
            </a:extLst>
          </p:cNvPr>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a:extLst>
              <a:ext uri="{FF2B5EF4-FFF2-40B4-BE49-F238E27FC236}">
                <a16:creationId xmlns:a16="http://schemas.microsoft.com/office/drawing/2014/main" id="{7E6F8ED0-3B05-4EF6-A6FC-20664D81EC85}"/>
              </a:ext>
            </a:extLst>
          </p:cNvPr>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defRPr/>
            </a:pPr>
            <a:endParaRPr lang="en-US" altLang="en-US"/>
          </a:p>
        </p:txBody>
      </p:sp>
      <p:sp>
        <p:nvSpPr>
          <p:cNvPr id="48130" name="Rectangle 2">
            <a:extLst>
              <a:ext uri="{FF2B5EF4-FFF2-40B4-BE49-F238E27FC236}">
                <a16:creationId xmlns:a16="http://schemas.microsoft.com/office/drawing/2014/main" id="{0F8D3083-34C8-4B8D-966B-40CAAB9A53D1}"/>
              </a:ext>
            </a:extLst>
          </p:cNvPr>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1" name="Picture 22" descr="School of ICT">
            <a:extLst>
              <a:ext uri="{FF2B5EF4-FFF2-40B4-BE49-F238E27FC236}">
                <a16:creationId xmlns:a16="http://schemas.microsoft.com/office/drawing/2014/main" id="{40C79D7E-0174-4D07-8DB0-51954F36BA48}"/>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Box 8">
            <a:extLst>
              <a:ext uri="{FF2B5EF4-FFF2-40B4-BE49-F238E27FC236}">
                <a16:creationId xmlns:a16="http://schemas.microsoft.com/office/drawing/2014/main" id="{C4CC5B96-E8A2-4C18-8C50-4AB841622A39}"/>
              </a:ext>
            </a:extLst>
          </p:cNvPr>
          <p:cNvSpPr txBox="1">
            <a:spLocks noChangeArrowheads="1"/>
          </p:cNvSpPr>
          <p:nvPr userDrawn="1"/>
        </p:nvSpPr>
        <p:spPr bwMode="auto">
          <a:xfrm>
            <a:off x="3678238" y="6384925"/>
            <a:ext cx="1710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defRPr/>
            </a:pPr>
            <a:r>
              <a:rPr lang="en-US" altLang="en-US" sz="1200" dirty="0">
                <a:latin typeface="Arial" charset="0"/>
                <a:ea typeface="Arial" charset="0"/>
                <a:cs typeface="Arial" charset="0"/>
              </a:rPr>
              <a:t>Last Update: 13-04-20</a:t>
            </a:r>
          </a:p>
        </p:txBody>
      </p:sp>
      <p:sp>
        <p:nvSpPr>
          <p:cNvPr id="2" name="MSIPCMContentMarking" descr="{&quot;HashCode&quot;:-1818968269,&quot;Placement&quot;:&quot;Header&quot;}">
            <a:extLst>
              <a:ext uri="{FF2B5EF4-FFF2-40B4-BE49-F238E27FC236}">
                <a16:creationId xmlns:a16="http://schemas.microsoft.com/office/drawing/2014/main" id="{88B52FD2-D7EC-476C-A08B-F552485E52DF}"/>
              </a:ext>
            </a:extLst>
          </p:cNvPr>
          <p:cNvSpPr txBox="1">
            <a:spLocks noChangeArrowheads="1"/>
          </p:cNvSpPr>
          <p:nvPr userDrawn="1"/>
        </p:nvSpPr>
        <p:spPr bwMode="auto">
          <a:xfrm>
            <a:off x="0" y="0"/>
            <a:ext cx="275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400">
                <a:solidFill>
                  <a:schemeClr val="tx1"/>
                </a:solidFill>
                <a:latin typeface="Verdana" panose="020B0604030504040204" pitchFamily="34" charset="0"/>
                <a:ea typeface="MS PGothic" panose="020B0600070205080204" pitchFamily="34" charset="-128"/>
              </a:defRPr>
            </a:lvl1pPr>
            <a:lvl2pPr marL="742950" indent="-285750">
              <a:defRPr sz="2400">
                <a:solidFill>
                  <a:schemeClr val="tx1"/>
                </a:solidFill>
                <a:latin typeface="Verdana" panose="020B0604030504040204" pitchFamily="34" charset="0"/>
                <a:ea typeface="MS PGothic" panose="020B0600070205080204" pitchFamily="34" charset="-128"/>
              </a:defRPr>
            </a:lvl2pPr>
            <a:lvl3pPr marL="1143000" indent="-228600">
              <a:defRPr sz="2400">
                <a:solidFill>
                  <a:schemeClr val="tx1"/>
                </a:solidFill>
                <a:latin typeface="Verdana" panose="020B0604030504040204" pitchFamily="34" charset="0"/>
                <a:ea typeface="MS PGothic" panose="020B0600070205080204" pitchFamily="34" charset="-128"/>
              </a:defRPr>
            </a:lvl3pPr>
            <a:lvl4pPr marL="1600200" indent="-228600">
              <a:defRPr sz="2400">
                <a:solidFill>
                  <a:schemeClr val="tx1"/>
                </a:solidFill>
                <a:latin typeface="Verdana" panose="020B0604030504040204" pitchFamily="34" charset="0"/>
                <a:ea typeface="MS PGothic" panose="020B0600070205080204" pitchFamily="34" charset="-128"/>
              </a:defRPr>
            </a:lvl4pPr>
            <a:lvl5pPr marL="2057400" indent="-22860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defRPr/>
            </a:pPr>
            <a:r>
              <a:rPr lang="en-US" alt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160" r:id="rId1"/>
    <p:sldLayoutId id="2147484155" r:id="rId2"/>
    <p:sldLayoutId id="2147484156" r:id="rId3"/>
    <p:sldLayoutId id="2147484161" r:id="rId4"/>
    <p:sldLayoutId id="2147484162" r:id="rId5"/>
    <p:sldLayoutId id="2147484163" r:id="rId6"/>
    <p:sldLayoutId id="2147484164" r:id="rId7"/>
    <p:sldLayoutId id="2147484165" r:id="rId8"/>
    <p:sldLayoutId id="2147484157" r:id="rId9"/>
    <p:sldLayoutId id="2147484158" r:id="rId10"/>
    <p:sldLayoutId id="2147484159" r:id="rId11"/>
  </p:sldLayoutIdLs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S PGothic" pitchFamily="34" charset="-128"/>
          <a:cs typeface="MS PGothic" charset="0"/>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ea typeface="MS PGothic" pitchFamily="34" charset="-128"/>
          <a:cs typeface="MS PGothic"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ea typeface="MS PGothic" pitchFamily="34" charset="-128"/>
          <a:cs typeface="MS PGothic" charset="0"/>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ea typeface="MS PGothic" pitchFamily="34" charset="-128"/>
          <a:cs typeface="MS PGothic" charset="0"/>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audio" Target="../media/media10.m4a"/><Relationship Id="rId7" Type="http://schemas.openxmlformats.org/officeDocument/2006/relationships/image" Target="../media/image24.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23.jpe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26.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audio" Target="../media/media12.m4a"/><Relationship Id="rId7" Type="http://schemas.openxmlformats.org/officeDocument/2006/relationships/image" Target="../media/image27.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hyperlink" Target="http://www.youtube.com/watch?v=1E9BxBcnMCo" TargetMode="External"/><Relationship Id="rId5" Type="http://schemas.openxmlformats.org/officeDocument/2006/relationships/notesSlide" Target="../notesSlides/notesSlide12.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5.m4a"/><Relationship Id="rId7" Type="http://schemas.openxmlformats.org/officeDocument/2006/relationships/image" Target="../media/image30.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hyperlink" Target="http://www.youtube.com/watch?v=xkNNdkBOwwM" TargetMode="Externa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31.jpe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audio" Target="../media/media2.m4a"/><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3.png"/><Relationship Id="rId2" Type="http://schemas.microsoft.com/office/2007/relationships/media" Target="../media/media2.m4a"/><Relationship Id="rId16" Type="http://schemas.openxmlformats.org/officeDocument/2006/relationships/image" Target="../media/image14.jpeg"/><Relationship Id="rId1" Type="http://schemas.openxmlformats.org/officeDocument/2006/relationships/tags" Target="../tags/tag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notesSlide" Target="../notesSlides/notesSlide2.xml"/><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slideLayout" Target="../slideLayouts/slideLayout2.xml"/><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5.m4a"/><Relationship Id="rId7" Type="http://schemas.openxmlformats.org/officeDocument/2006/relationships/image" Target="../media/image18.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m4a"/><Relationship Id="rId7" Type="http://schemas.openxmlformats.org/officeDocument/2006/relationships/image" Target="../media/image19.jpe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hyperlink" Target="http://www.youtube.com/watch?v=WUkcz2taCiw" TargetMode="External"/><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20.jpe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8.m4a"/><Relationship Id="rId7" Type="http://schemas.openxmlformats.org/officeDocument/2006/relationships/hyperlink" Target="http://www.youtube.com/watch?v=F8GMjQyFzEM" TargetMode="External"/><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hyperlink" Target="http://asia.gamespot.com/features/so-you-wanna-be-a-game-designer-6129276" TargetMode="External"/><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9.m4a"/><Relationship Id="rId7" Type="http://schemas.openxmlformats.org/officeDocument/2006/relationships/image" Target="../media/image22.jpe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2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
            <a:extLst>
              <a:ext uri="{FF2B5EF4-FFF2-40B4-BE49-F238E27FC236}">
                <a16:creationId xmlns:a16="http://schemas.microsoft.com/office/drawing/2014/main" id="{24E8AD93-377B-45D4-A30A-A3B3ED9E4FEC}"/>
              </a:ext>
            </a:extLst>
          </p:cNvPr>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a:extLst>
              <a:ext uri="{FF2B5EF4-FFF2-40B4-BE49-F238E27FC236}">
                <a16:creationId xmlns:a16="http://schemas.microsoft.com/office/drawing/2014/main" id="{6FD81CDF-9DF1-4A86-B067-053F5E5712E8}"/>
              </a:ext>
            </a:extLst>
          </p:cNvPr>
          <p:cNvSpPr>
            <a:spLocks noGrp="1" noChangeArrowheads="1"/>
          </p:cNvSpPr>
          <p:nvPr>
            <p:ph type="subTitle" idx="1"/>
          </p:nvPr>
        </p:nvSpPr>
        <p:spPr>
          <a:xfrm>
            <a:off x="2514600" y="1600200"/>
            <a:ext cx="5410200" cy="1752600"/>
          </a:xfrm>
        </p:spPr>
        <p:txBody>
          <a:bodyPr/>
          <a:lstStyle/>
          <a:p>
            <a:pPr algn="ctr">
              <a:lnSpc>
                <a:spcPct val="130000"/>
              </a:lnSpc>
              <a:buFont typeface="Wingdings" charset="0"/>
              <a:buNone/>
              <a:defRPr/>
            </a:pPr>
            <a:r>
              <a:rPr lang="en-GB" sz="4400" b="0" dirty="0">
                <a:solidFill>
                  <a:srgbClr val="0033CC"/>
                </a:solidFill>
                <a:effectLst>
                  <a:outerShdw blurRad="38100" dist="38100" dir="2700000" algn="tl">
                    <a:srgbClr val="DDDDDD"/>
                  </a:outerShdw>
                </a:effectLst>
                <a:latin typeface="Verdana" charset="0"/>
                <a:ea typeface="MS PGothic" charset="0"/>
              </a:rPr>
              <a:t>Game Production Roles</a:t>
            </a:r>
            <a:endParaRPr lang="en-GB" sz="4000" dirty="0">
              <a:solidFill>
                <a:srgbClr val="0033CC"/>
              </a:solidFill>
              <a:effectLst>
                <a:outerShdw blurRad="38100" dist="38100" dir="2700000" algn="tl">
                  <a:srgbClr val="DDDDDD"/>
                </a:outerShdw>
              </a:effectLst>
              <a:latin typeface="Verdana" charset="0"/>
              <a:ea typeface="MS PGothic" charset="0"/>
            </a:endParaRPr>
          </a:p>
        </p:txBody>
      </p:sp>
      <p:sp>
        <p:nvSpPr>
          <p:cNvPr id="129028" name="Text Box 4">
            <a:extLst>
              <a:ext uri="{FF2B5EF4-FFF2-40B4-BE49-F238E27FC236}">
                <a16:creationId xmlns:a16="http://schemas.microsoft.com/office/drawing/2014/main" id="{FB1F2EC4-28E6-45DB-B26B-8E0EE0FA8F3A}"/>
              </a:ext>
            </a:extLst>
          </p:cNvPr>
          <p:cNvSpPr txBox="1">
            <a:spLocks noChangeArrowheads="1"/>
          </p:cNvSpPr>
          <p:nvPr/>
        </p:nvSpPr>
        <p:spPr bwMode="auto">
          <a:xfrm>
            <a:off x="609600" y="1066800"/>
            <a:ext cx="457200" cy="3970338"/>
          </a:xfrm>
          <a:prstGeom prst="rect">
            <a:avLst/>
          </a:prstGeom>
          <a:noFill/>
          <a:ln w="9525">
            <a:noFill/>
            <a:miter lim="800000"/>
            <a:headEnd/>
            <a:tailEnd/>
          </a:ln>
          <a:effectLst/>
        </p:spPr>
        <p:txBody>
          <a:bodyPr>
            <a:spAutoFit/>
          </a:bodyPr>
          <a:lstStyle>
            <a:lvl1pPr>
              <a:defRPr kumimoji="1" sz="3200" b="1">
                <a:solidFill>
                  <a:schemeClr val="tx1"/>
                </a:solidFill>
                <a:latin typeface="Arial Narrow" charset="0"/>
                <a:ea typeface="MS PGothic" charset="0"/>
                <a:cs typeface="MS PGothic" charset="0"/>
              </a:defRPr>
            </a:lvl1pPr>
            <a:lvl2pPr>
              <a:defRPr kumimoji="1" sz="2800" b="1">
                <a:solidFill>
                  <a:srgbClr val="0033CC"/>
                </a:solidFill>
                <a:latin typeface="Arial Narrow" charset="0"/>
                <a:ea typeface="MS PGothic" charset="0"/>
                <a:cs typeface="MS PGothic" charset="0"/>
              </a:defRPr>
            </a:lvl2pPr>
            <a:lvl3pPr>
              <a:defRPr kumimoji="1" sz="2400">
                <a:solidFill>
                  <a:schemeClr val="hlink"/>
                </a:solidFill>
                <a:latin typeface="Arial Narrow" charset="0"/>
                <a:ea typeface="MS PGothic" charset="0"/>
                <a:cs typeface="MS PGothic" charset="0"/>
              </a:defRPr>
            </a:lvl3pPr>
            <a:lvl4pPr>
              <a:defRPr kumimoji="1" sz="2000">
                <a:solidFill>
                  <a:schemeClr val="tx1"/>
                </a:solidFill>
                <a:latin typeface="Arial Narrow" charset="0"/>
                <a:ea typeface="MS PGothic" charset="0"/>
                <a:cs typeface="MS PGothic" charset="0"/>
              </a:defRPr>
            </a:lvl4pPr>
            <a:lvl5pPr>
              <a:defRPr kumimoji="1" sz="2000">
                <a:solidFill>
                  <a:srgbClr val="009900"/>
                </a:solidFill>
                <a:latin typeface="Arial Narrow" charset="0"/>
                <a:ea typeface="MS PGothic" charset="0"/>
                <a:cs typeface="MS PGothic" charset="0"/>
              </a:defRPr>
            </a:lvl5pPr>
            <a:lvl6pPr>
              <a:buFont typeface="Wingdings" charset="0"/>
              <a:defRPr kumimoji="1" sz="2000">
                <a:solidFill>
                  <a:srgbClr val="009900"/>
                </a:solidFill>
                <a:latin typeface="Arial Narrow" charset="0"/>
                <a:ea typeface="MS PGothic" charset="0"/>
                <a:cs typeface="MS PGothic" charset="0"/>
              </a:defRPr>
            </a:lvl6pPr>
            <a:lvl7pPr>
              <a:buFont typeface="Wingdings" charset="0"/>
              <a:defRPr kumimoji="1" sz="2000">
                <a:solidFill>
                  <a:srgbClr val="009900"/>
                </a:solidFill>
                <a:latin typeface="Arial Narrow" charset="0"/>
                <a:ea typeface="MS PGothic" charset="0"/>
                <a:cs typeface="MS PGothic" charset="0"/>
              </a:defRPr>
            </a:lvl7pPr>
            <a:lvl8pPr>
              <a:buFont typeface="Wingdings" charset="0"/>
              <a:defRPr kumimoji="1" sz="2000">
                <a:solidFill>
                  <a:srgbClr val="009900"/>
                </a:solidFill>
                <a:latin typeface="Arial Narrow" charset="0"/>
                <a:ea typeface="MS PGothic" charset="0"/>
                <a:cs typeface="MS PGothic" charset="0"/>
              </a:defRPr>
            </a:lvl8pPr>
            <a:lvl9pPr>
              <a:buFont typeface="Wingdings" charset="0"/>
              <a:defRPr kumimoji="1" sz="2000">
                <a:solidFill>
                  <a:srgbClr val="009900"/>
                </a:solidFill>
                <a:latin typeface="Arial Narrow" charset="0"/>
                <a:ea typeface="MS PGothic" charset="0"/>
                <a:cs typeface="MS PGothic" charset="0"/>
              </a:defRPr>
            </a:lvl9pPr>
          </a:lstStyle>
          <a:p>
            <a:pPr eaLnBrk="1" hangingPunct="1">
              <a:spcBef>
                <a:spcPct val="50000"/>
              </a:spcBef>
              <a:defRPr/>
            </a:pPr>
            <a:r>
              <a:rPr kumimoji="0" lang="en-GB" sz="3600">
                <a:solidFill>
                  <a:schemeClr val="bg1"/>
                </a:solidFill>
                <a:effectLst>
                  <a:outerShdw blurRad="38100" dist="38100" dir="2700000" algn="tl">
                    <a:srgbClr val="DDDDDD"/>
                  </a:outerShdw>
                </a:effectLst>
                <a:latin typeface="Tahoma" charset="0"/>
              </a:rPr>
              <a:t>LECTURE</a:t>
            </a:r>
            <a:endParaRPr kumimoji="0" lang="en-GB" sz="3600" dirty="0">
              <a:solidFill>
                <a:srgbClr val="FF0000"/>
              </a:solidFill>
              <a:effectLst>
                <a:outerShdw blurRad="38100" dist="38100" dir="2700000" algn="tl">
                  <a:srgbClr val="DDDDDD"/>
                </a:outerShdw>
              </a:effectLst>
              <a:latin typeface="Tahoma" charset="0"/>
            </a:endParaRPr>
          </a:p>
        </p:txBody>
      </p:sp>
      <p:sp>
        <p:nvSpPr>
          <p:cNvPr id="129035" name="Text Box 11">
            <a:extLst>
              <a:ext uri="{FF2B5EF4-FFF2-40B4-BE49-F238E27FC236}">
                <a16:creationId xmlns:a16="http://schemas.microsoft.com/office/drawing/2014/main" id="{CDA1C86A-1956-45F4-8056-753070A1C5BC}"/>
              </a:ext>
            </a:extLst>
          </p:cNvPr>
          <p:cNvSpPr txBox="1">
            <a:spLocks noChangeArrowheads="1"/>
          </p:cNvSpPr>
          <p:nvPr/>
        </p:nvSpPr>
        <p:spPr bwMode="auto">
          <a:xfrm>
            <a:off x="457200" y="5410200"/>
            <a:ext cx="914400" cy="701675"/>
          </a:xfrm>
          <a:prstGeom prst="rect">
            <a:avLst/>
          </a:prstGeom>
          <a:noFill/>
          <a:ln w="9525">
            <a:noFill/>
            <a:miter lim="800000"/>
            <a:headEnd/>
            <a:tailEnd/>
          </a:ln>
          <a:effectLst/>
        </p:spPr>
        <p:txBody>
          <a:bodyPr>
            <a:spAutoFit/>
          </a:bodyP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lgn="ctr" eaLnBrk="1" hangingPunct="1">
              <a:spcBef>
                <a:spcPct val="50000"/>
              </a:spcBef>
              <a:defRPr/>
            </a:pPr>
            <a:r>
              <a:rPr lang="en-GB" altLang="en-US" sz="4000" b="1" dirty="0">
                <a:solidFill>
                  <a:schemeClr val="bg1"/>
                </a:solidFill>
                <a:effectLst>
                  <a:outerShdw blurRad="38100" dist="38100" dir="2700000" algn="tl">
                    <a:srgbClr val="C0C0C0"/>
                  </a:outerShdw>
                </a:effectLst>
                <a:latin typeface="Arial" charset="0"/>
              </a:rPr>
              <a:t> </a:t>
            </a:r>
          </a:p>
        </p:txBody>
      </p:sp>
      <p:sp>
        <p:nvSpPr>
          <p:cNvPr id="129038" name="Rectangle 14">
            <a:extLst>
              <a:ext uri="{FF2B5EF4-FFF2-40B4-BE49-F238E27FC236}">
                <a16:creationId xmlns:a16="http://schemas.microsoft.com/office/drawing/2014/main" id="{2C2682D6-E95A-4D9E-A857-FEC0B950034C}"/>
              </a:ext>
            </a:extLst>
          </p:cNvPr>
          <p:cNvSpPr>
            <a:spLocks noChangeArrowheads="1"/>
          </p:cNvSpPr>
          <p:nvPr/>
        </p:nvSpPr>
        <p:spPr bwMode="auto">
          <a:xfrm>
            <a:off x="2590800" y="4648200"/>
            <a:ext cx="54864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charset="0"/>
              <a:buNone/>
              <a:defRPr/>
            </a:pPr>
            <a:r>
              <a:rPr kumimoji="1" lang="en-GB" b="1" dirty="0">
                <a:latin typeface="Arial Narrow" charset="0"/>
                <a:ea typeface="MS PGothic" charset="0"/>
                <a:cs typeface="MS PGothic" charset="0"/>
              </a:rPr>
              <a:t>Game Production</a:t>
            </a:r>
          </a:p>
          <a:p>
            <a:pPr algn="ctr">
              <a:lnSpc>
                <a:spcPct val="90000"/>
              </a:lnSpc>
              <a:spcBef>
                <a:spcPct val="20000"/>
              </a:spcBef>
              <a:buClr>
                <a:schemeClr val="tx2"/>
              </a:buClr>
              <a:buSzPct val="140000"/>
              <a:buFont typeface="Wingdings" charset="0"/>
              <a:buNone/>
              <a:defRPr/>
            </a:pPr>
            <a:r>
              <a:rPr kumimoji="1" lang="en-GB" dirty="0">
                <a:latin typeface="Arial Narrow" charset="0"/>
                <a:ea typeface="MS PGothic" charset="0"/>
                <a:cs typeface="MS PGothic" charset="0"/>
              </a:rPr>
              <a:t>Diploma in IT</a:t>
            </a:r>
          </a:p>
        </p:txBody>
      </p:sp>
      <p:sp>
        <p:nvSpPr>
          <p:cNvPr id="9223" name="Line 15">
            <a:extLst>
              <a:ext uri="{FF2B5EF4-FFF2-40B4-BE49-F238E27FC236}">
                <a16:creationId xmlns:a16="http://schemas.microsoft.com/office/drawing/2014/main" id="{E1EC3D21-E40C-43F8-A6E3-A5651329D27A}"/>
              </a:ext>
            </a:extLst>
          </p:cNvPr>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9224" name="Picture 16" descr="School of ICT">
            <a:extLst>
              <a:ext uri="{FF2B5EF4-FFF2-40B4-BE49-F238E27FC236}">
                <a16:creationId xmlns:a16="http://schemas.microsoft.com/office/drawing/2014/main" id="{5CDC2677-B449-41DF-9B29-5500E6201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Audio 1">
            <a:hlinkClick r:id="" action="ppaction://media"/>
            <a:extLst>
              <a:ext uri="{FF2B5EF4-FFF2-40B4-BE49-F238E27FC236}">
                <a16:creationId xmlns:a16="http://schemas.microsoft.com/office/drawing/2014/main" id="{A63C7106-9AA9-4899-AC83-BB88DB3D35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396"/>
    </mc:Choice>
    <mc:Fallback>
      <p:transition spd="slow" advTm="33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1D283-6C5D-4B10-8117-48DEF9804EBF}"/>
              </a:ext>
            </a:extLst>
          </p:cNvPr>
          <p:cNvSpPr>
            <a:spLocks noGrp="1"/>
          </p:cNvSpPr>
          <p:nvPr>
            <p:ph type="title"/>
          </p:nvPr>
        </p:nvSpPr>
        <p:spPr/>
        <p:txBody>
          <a:bodyPr/>
          <a:lstStyle/>
          <a:p>
            <a:pPr>
              <a:defRPr/>
            </a:pPr>
            <a:r>
              <a:rPr lang="en-US" altLang="en-US">
                <a:ea typeface="MS PGothic" charset="-128"/>
              </a:rPr>
              <a:t>Artists</a:t>
            </a:r>
          </a:p>
        </p:txBody>
      </p:sp>
      <p:sp>
        <p:nvSpPr>
          <p:cNvPr id="20483" name="Content Placeholder 2">
            <a:extLst>
              <a:ext uri="{FF2B5EF4-FFF2-40B4-BE49-F238E27FC236}">
                <a16:creationId xmlns:a16="http://schemas.microsoft.com/office/drawing/2014/main" id="{FEACBB76-81A3-4686-8D73-459212E53BE6}"/>
              </a:ext>
            </a:extLst>
          </p:cNvPr>
          <p:cNvSpPr>
            <a:spLocks noGrp="1" noChangeArrowheads="1"/>
          </p:cNvSpPr>
          <p:nvPr>
            <p:ph idx="1"/>
          </p:nvPr>
        </p:nvSpPr>
        <p:spPr>
          <a:xfrm>
            <a:off x="381000" y="1066800"/>
            <a:ext cx="6019800" cy="5105400"/>
          </a:xfrm>
        </p:spPr>
        <p:txBody>
          <a:bodyPr/>
          <a:lstStyle/>
          <a:p>
            <a:r>
              <a:rPr lang="en-US" altLang="en-US" dirty="0"/>
              <a:t>Creates the visuals for the game</a:t>
            </a:r>
          </a:p>
          <a:p>
            <a:pPr lvl="1"/>
            <a:r>
              <a:rPr lang="en-US" altLang="en-US" dirty="0"/>
              <a:t>Talented and creative</a:t>
            </a:r>
          </a:p>
          <a:p>
            <a:pPr lvl="1"/>
            <a:endParaRPr lang="en-US" altLang="en-US" dirty="0"/>
          </a:p>
          <a:p>
            <a:r>
              <a:rPr lang="en-US" altLang="en-US" dirty="0"/>
              <a:t>May specialize in</a:t>
            </a:r>
          </a:p>
          <a:p>
            <a:pPr lvl="1"/>
            <a:r>
              <a:rPr lang="en-US" altLang="en-US" dirty="0"/>
              <a:t>Characters</a:t>
            </a:r>
          </a:p>
          <a:p>
            <a:pPr lvl="1"/>
            <a:r>
              <a:rPr lang="en-US" altLang="en-US" dirty="0"/>
              <a:t>Environment</a:t>
            </a:r>
          </a:p>
          <a:p>
            <a:pPr lvl="1"/>
            <a:r>
              <a:rPr lang="en-US" altLang="en-US" dirty="0"/>
              <a:t>Modeling</a:t>
            </a:r>
          </a:p>
          <a:p>
            <a:pPr lvl="1"/>
            <a:r>
              <a:rPr lang="en-US" altLang="en-US" dirty="0"/>
              <a:t>Cinematography, lighting</a:t>
            </a:r>
          </a:p>
          <a:p>
            <a:pPr lvl="1"/>
            <a:r>
              <a:rPr lang="en-US" altLang="en-US" dirty="0"/>
              <a:t>Textures, effects, user interface, etc.</a:t>
            </a:r>
          </a:p>
          <a:p>
            <a:endParaRPr lang="en-US" altLang="en-US" dirty="0"/>
          </a:p>
        </p:txBody>
      </p:sp>
      <p:sp>
        <p:nvSpPr>
          <p:cNvPr id="20484" name="Slide Number Placeholder 3">
            <a:extLst>
              <a:ext uri="{FF2B5EF4-FFF2-40B4-BE49-F238E27FC236}">
                <a16:creationId xmlns:a16="http://schemas.microsoft.com/office/drawing/2014/main" id="{2910A908-779B-4875-9237-DF2D337D842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A8FDA9B2-A968-4A9C-AC35-3FDFDD4711E0}" type="slidenum">
              <a:rPr kumimoji="0" lang="en-US" altLang="en-US" sz="1200" b="0" smtClean="0"/>
              <a:pPr>
                <a:spcBef>
                  <a:spcPct val="50000"/>
                </a:spcBef>
                <a:buClrTx/>
                <a:buSzTx/>
                <a:buFontTx/>
                <a:buNone/>
              </a:pPr>
              <a:t>10</a:t>
            </a:fld>
            <a:endParaRPr kumimoji="0" lang="en-US" altLang="en-US" sz="1200" b="0"/>
          </a:p>
        </p:txBody>
      </p:sp>
      <p:pic>
        <p:nvPicPr>
          <p:cNvPr id="20485" name="Picture 4" descr="IMG_0523.JPG">
            <a:extLst>
              <a:ext uri="{FF2B5EF4-FFF2-40B4-BE49-F238E27FC236}">
                <a16:creationId xmlns:a16="http://schemas.microsoft.com/office/drawing/2014/main" id="{327533C9-C976-4AEE-8FDD-6A2211D11F5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914400"/>
            <a:ext cx="1597025" cy="21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5">
            <a:extLst>
              <a:ext uri="{FF2B5EF4-FFF2-40B4-BE49-F238E27FC236}">
                <a16:creationId xmlns:a16="http://schemas.microsoft.com/office/drawing/2014/main" id="{D28AF954-CDEE-47A7-8647-BE4A11BEAB5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3200400"/>
            <a:ext cx="2535238"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6">
            <a:extLst>
              <a:ext uri="{FF2B5EF4-FFF2-40B4-BE49-F238E27FC236}">
                <a16:creationId xmlns:a16="http://schemas.microsoft.com/office/drawing/2014/main" id="{01F45419-3D73-41C4-8274-C8F1C177686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4495800"/>
            <a:ext cx="201453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a:extLst>
              <a:ext uri="{FF2B5EF4-FFF2-40B4-BE49-F238E27FC236}">
                <a16:creationId xmlns:a16="http://schemas.microsoft.com/office/drawing/2014/main" id="{5B18BCA1-B9FA-429D-9116-CDB55A9568E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585200" y="6299200"/>
            <a:ext cx="406400" cy="406400"/>
          </a:xfrm>
          <a:prstGeom prst="rect">
            <a:avLst/>
          </a:prstGeom>
        </p:spPr>
      </p:pic>
    </p:spTree>
    <p:custDataLst>
      <p:tags r:id="rId1"/>
    </p:custDataLst>
  </p:cSld>
  <p:clrMapOvr>
    <a:masterClrMapping/>
  </p:clrMapOvr>
  <p:transition spd="slow" advTm="8972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483">
                                            <p:txEl>
                                              <p:pRg st="0" end="0"/>
                                            </p:txEl>
                                          </p:spTgt>
                                        </p:tgtEl>
                                        <p:attrNameLst>
                                          <p:attrName>style.visibility</p:attrName>
                                        </p:attrNameLst>
                                      </p:cBhvr>
                                      <p:to>
                                        <p:strVal val="visible"/>
                                      </p:to>
                                    </p:set>
                                    <p:animEffect transition="in" filter="fade">
                                      <p:cBhvr>
                                        <p:cTn id="11" dur="500"/>
                                        <p:tgtEl>
                                          <p:spTgt spid="2048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0483">
                                            <p:txEl>
                                              <p:pRg st="1" end="1"/>
                                            </p:txEl>
                                          </p:spTgt>
                                        </p:tgtEl>
                                        <p:attrNameLst>
                                          <p:attrName>style.visibility</p:attrName>
                                        </p:attrNameLst>
                                      </p:cBhvr>
                                      <p:to>
                                        <p:strVal val="visible"/>
                                      </p:to>
                                    </p:set>
                                    <p:animEffect transition="in" filter="fade">
                                      <p:cBhvr>
                                        <p:cTn id="14" dur="500"/>
                                        <p:tgtEl>
                                          <p:spTgt spid="20483">
                                            <p:txEl>
                                              <p:pRg st="1" end="1"/>
                                            </p:txEl>
                                          </p:spTgt>
                                        </p:tgtEl>
                                      </p:cBhvr>
                                    </p:animEffec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485"/>
                                        </p:tgtEl>
                                        <p:attrNameLst>
                                          <p:attrName>style.visibility</p:attrName>
                                        </p:attrNameLst>
                                      </p:cBhvr>
                                      <p:to>
                                        <p:strVal val="visible"/>
                                      </p:to>
                                    </p:set>
                                    <p:animEffect transition="in" filter="fade">
                                      <p:cBhvr>
                                        <p:cTn id="18" dur="500"/>
                                        <p:tgtEl>
                                          <p:spTgt spid="20485"/>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0486"/>
                                        </p:tgtEl>
                                        <p:attrNameLst>
                                          <p:attrName>style.visibility</p:attrName>
                                        </p:attrNameLst>
                                      </p:cBhvr>
                                      <p:to>
                                        <p:strVal val="visible"/>
                                      </p:to>
                                    </p:set>
                                    <p:animEffect transition="in" filter="fade">
                                      <p:cBhvr>
                                        <p:cTn id="22" dur="500"/>
                                        <p:tgtEl>
                                          <p:spTgt spid="20486"/>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20487"/>
                                        </p:tgtEl>
                                        <p:attrNameLst>
                                          <p:attrName>style.visibility</p:attrName>
                                        </p:attrNameLst>
                                      </p:cBhvr>
                                      <p:to>
                                        <p:strVal val="visible"/>
                                      </p:to>
                                    </p:set>
                                    <p:animEffect transition="in" filter="fade">
                                      <p:cBhvr>
                                        <p:cTn id="26" dur="500"/>
                                        <p:tgtEl>
                                          <p:spTgt spid="204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483">
                                            <p:txEl>
                                              <p:pRg st="3" end="3"/>
                                            </p:txEl>
                                          </p:spTgt>
                                        </p:tgtEl>
                                        <p:attrNameLst>
                                          <p:attrName>style.visibility</p:attrName>
                                        </p:attrNameLst>
                                      </p:cBhvr>
                                      <p:to>
                                        <p:strVal val="visible"/>
                                      </p:to>
                                    </p:set>
                                    <p:animEffect transition="in" filter="fade">
                                      <p:cBhvr>
                                        <p:cTn id="31" dur="500"/>
                                        <p:tgtEl>
                                          <p:spTgt spid="2048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0483">
                                            <p:txEl>
                                              <p:pRg st="4" end="4"/>
                                            </p:txEl>
                                          </p:spTgt>
                                        </p:tgtEl>
                                        <p:attrNameLst>
                                          <p:attrName>style.visibility</p:attrName>
                                        </p:attrNameLst>
                                      </p:cBhvr>
                                      <p:to>
                                        <p:strVal val="visible"/>
                                      </p:to>
                                    </p:set>
                                    <p:animEffect transition="in" filter="fade">
                                      <p:cBhvr>
                                        <p:cTn id="36" dur="500"/>
                                        <p:tgtEl>
                                          <p:spTgt spid="2048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483">
                                            <p:txEl>
                                              <p:pRg st="5" end="5"/>
                                            </p:txEl>
                                          </p:spTgt>
                                        </p:tgtEl>
                                        <p:attrNameLst>
                                          <p:attrName>style.visibility</p:attrName>
                                        </p:attrNameLst>
                                      </p:cBhvr>
                                      <p:to>
                                        <p:strVal val="visible"/>
                                      </p:to>
                                    </p:set>
                                    <p:animEffect transition="in" filter="fade">
                                      <p:cBhvr>
                                        <p:cTn id="41" dur="500"/>
                                        <p:tgtEl>
                                          <p:spTgt spid="2048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483">
                                            <p:txEl>
                                              <p:pRg st="6" end="6"/>
                                            </p:txEl>
                                          </p:spTgt>
                                        </p:tgtEl>
                                        <p:attrNameLst>
                                          <p:attrName>style.visibility</p:attrName>
                                        </p:attrNameLst>
                                      </p:cBhvr>
                                      <p:to>
                                        <p:strVal val="visible"/>
                                      </p:to>
                                    </p:set>
                                    <p:animEffect transition="in" filter="fade">
                                      <p:cBhvr>
                                        <p:cTn id="46" dur="500"/>
                                        <p:tgtEl>
                                          <p:spTgt spid="20483">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0483">
                                            <p:txEl>
                                              <p:pRg st="7" end="7"/>
                                            </p:txEl>
                                          </p:spTgt>
                                        </p:tgtEl>
                                        <p:attrNameLst>
                                          <p:attrName>style.visibility</p:attrName>
                                        </p:attrNameLst>
                                      </p:cBhvr>
                                      <p:to>
                                        <p:strVal val="visible"/>
                                      </p:to>
                                    </p:set>
                                    <p:animEffect transition="in" filter="fade">
                                      <p:cBhvr>
                                        <p:cTn id="51" dur="500"/>
                                        <p:tgtEl>
                                          <p:spTgt spid="20483">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483">
                                            <p:txEl>
                                              <p:pRg st="8" end="8"/>
                                            </p:txEl>
                                          </p:spTgt>
                                        </p:tgtEl>
                                        <p:attrNameLst>
                                          <p:attrName>style.visibility</p:attrName>
                                        </p:attrNameLst>
                                      </p:cBhvr>
                                      <p:to>
                                        <p:strVal val="visible"/>
                                      </p:to>
                                    </p:set>
                                    <p:animEffect transition="in" filter="fade">
                                      <p:cBhvr>
                                        <p:cTn id="56" dur="500"/>
                                        <p:tgtEl>
                                          <p:spTgt spid="204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B6512-BE7F-4EF2-8158-1F941D130128}"/>
              </a:ext>
            </a:extLst>
          </p:cNvPr>
          <p:cNvSpPr>
            <a:spLocks noGrp="1"/>
          </p:cNvSpPr>
          <p:nvPr>
            <p:ph type="title"/>
          </p:nvPr>
        </p:nvSpPr>
        <p:spPr/>
        <p:txBody>
          <a:bodyPr/>
          <a:lstStyle/>
          <a:p>
            <a:pPr>
              <a:defRPr/>
            </a:pPr>
            <a:r>
              <a:rPr lang="en-US" altLang="en-US">
                <a:ea typeface="MS PGothic" charset="-128"/>
              </a:rPr>
              <a:t>Drawing for the Game</a:t>
            </a:r>
          </a:p>
        </p:txBody>
      </p:sp>
      <p:sp>
        <p:nvSpPr>
          <p:cNvPr id="22531" name="Content Placeholder 2">
            <a:extLst>
              <a:ext uri="{FF2B5EF4-FFF2-40B4-BE49-F238E27FC236}">
                <a16:creationId xmlns:a16="http://schemas.microsoft.com/office/drawing/2014/main" id="{F972017A-980B-4B90-AD30-9E08B7A3501A}"/>
              </a:ext>
            </a:extLst>
          </p:cNvPr>
          <p:cNvSpPr>
            <a:spLocks noGrp="1" noChangeArrowheads="1"/>
          </p:cNvSpPr>
          <p:nvPr>
            <p:ph idx="1"/>
          </p:nvPr>
        </p:nvSpPr>
        <p:spPr/>
        <p:txBody>
          <a:bodyPr/>
          <a:lstStyle/>
          <a:p>
            <a:pPr>
              <a:lnSpc>
                <a:spcPct val="80000"/>
              </a:lnSpc>
            </a:pPr>
            <a:r>
              <a:rPr lang="en-US" altLang="en-US" sz="2700" dirty="0"/>
              <a:t>Awareness of game designers’ goals</a:t>
            </a:r>
          </a:p>
          <a:p>
            <a:pPr lvl="1">
              <a:lnSpc>
                <a:spcPct val="80000"/>
              </a:lnSpc>
            </a:pPr>
            <a:r>
              <a:rPr lang="en-US" altLang="en-US" sz="2400" dirty="0"/>
              <a:t>Aids game designer in early game </a:t>
            </a:r>
            <a:r>
              <a:rPr lang="en-US" altLang="en-US" sz="2400" dirty="0" err="1"/>
              <a:t>conceptualisation</a:t>
            </a:r>
            <a:endParaRPr lang="en-US" altLang="en-US" sz="2400" dirty="0"/>
          </a:p>
          <a:p>
            <a:pPr>
              <a:lnSpc>
                <a:spcPct val="80000"/>
              </a:lnSpc>
            </a:pPr>
            <a:endParaRPr lang="en-US" altLang="en-US" sz="2700" dirty="0"/>
          </a:p>
          <a:p>
            <a:pPr>
              <a:lnSpc>
                <a:spcPct val="80000"/>
              </a:lnSpc>
            </a:pPr>
            <a:r>
              <a:rPr lang="en-US" altLang="en-US" sz="2700" dirty="0"/>
              <a:t>Technical limitations</a:t>
            </a:r>
          </a:p>
          <a:p>
            <a:pPr lvl="1">
              <a:lnSpc>
                <a:spcPct val="80000"/>
              </a:lnSpc>
            </a:pPr>
            <a:r>
              <a:rPr lang="en-US" altLang="en-US" sz="2400" dirty="0"/>
              <a:t>Not everything can be done</a:t>
            </a:r>
          </a:p>
          <a:p>
            <a:pPr lvl="1">
              <a:lnSpc>
                <a:spcPct val="80000"/>
              </a:lnSpc>
            </a:pPr>
            <a:r>
              <a:rPr lang="en-US" altLang="en-US" sz="2400" dirty="0"/>
              <a:t>Awareness of time required to complete work</a:t>
            </a:r>
          </a:p>
          <a:p>
            <a:pPr>
              <a:lnSpc>
                <a:spcPct val="80000"/>
              </a:lnSpc>
              <a:buFont typeface="Wingdings" panose="05000000000000000000" pitchFamily="2" charset="2"/>
              <a:buNone/>
            </a:pPr>
            <a:endParaRPr lang="en-US" altLang="en-US" sz="2700" dirty="0"/>
          </a:p>
          <a:p>
            <a:pPr>
              <a:lnSpc>
                <a:spcPct val="80000"/>
              </a:lnSpc>
            </a:pPr>
            <a:r>
              <a:rPr lang="en-US" altLang="en-US" sz="2700" dirty="0"/>
              <a:t>Lots of sketching and drawing</a:t>
            </a:r>
          </a:p>
          <a:p>
            <a:pPr lvl="1">
              <a:lnSpc>
                <a:spcPct val="80000"/>
              </a:lnSpc>
            </a:pPr>
            <a:r>
              <a:rPr lang="en-US" altLang="en-US" sz="2400" dirty="0"/>
              <a:t>Creating and refining art assets</a:t>
            </a:r>
          </a:p>
          <a:p>
            <a:pPr lvl="1">
              <a:lnSpc>
                <a:spcPct val="80000"/>
              </a:lnSpc>
            </a:pPr>
            <a:r>
              <a:rPr lang="en-US" altLang="en-US" sz="2400" dirty="0"/>
              <a:t>Possibly need to re-work a few times</a:t>
            </a:r>
          </a:p>
          <a:p>
            <a:pPr>
              <a:lnSpc>
                <a:spcPct val="80000"/>
              </a:lnSpc>
            </a:pPr>
            <a:endParaRPr lang="en-US" altLang="en-US" sz="2700" dirty="0"/>
          </a:p>
          <a:p>
            <a:pPr>
              <a:lnSpc>
                <a:spcPct val="80000"/>
              </a:lnSpc>
            </a:pPr>
            <a:r>
              <a:rPr lang="en-US" altLang="en-US" sz="2700" dirty="0"/>
              <a:t>Bringing it to digital life</a:t>
            </a:r>
          </a:p>
          <a:p>
            <a:pPr>
              <a:lnSpc>
                <a:spcPct val="80000"/>
              </a:lnSpc>
            </a:pPr>
            <a:endParaRPr lang="en-US" altLang="en-US" sz="2700" dirty="0"/>
          </a:p>
        </p:txBody>
      </p:sp>
      <p:sp>
        <p:nvSpPr>
          <p:cNvPr id="22532" name="Slide Number Placeholder 3">
            <a:extLst>
              <a:ext uri="{FF2B5EF4-FFF2-40B4-BE49-F238E27FC236}">
                <a16:creationId xmlns:a16="http://schemas.microsoft.com/office/drawing/2014/main" id="{8330CFBB-AD2D-44B5-BF43-B6E6F037C23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66B84C97-2167-4BFD-A61D-33930D3932C2}" type="slidenum">
              <a:rPr kumimoji="0" lang="en-US" altLang="en-US" sz="1200" b="0" smtClean="0"/>
              <a:pPr>
                <a:spcBef>
                  <a:spcPct val="50000"/>
                </a:spcBef>
                <a:buClrTx/>
                <a:buSzTx/>
                <a:buFontTx/>
                <a:buNone/>
              </a:pPr>
              <a:t>11</a:t>
            </a:fld>
            <a:endParaRPr kumimoji="0" lang="en-US" altLang="en-US" sz="1200" b="0"/>
          </a:p>
        </p:txBody>
      </p:sp>
      <p:pic>
        <p:nvPicPr>
          <p:cNvPr id="22533" name="Picture 4">
            <a:extLst>
              <a:ext uri="{FF2B5EF4-FFF2-40B4-BE49-F238E27FC236}">
                <a16:creationId xmlns:a16="http://schemas.microsoft.com/office/drawing/2014/main" id="{71CDC95A-FD94-49A9-9896-8E9EC2A96E1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3581400"/>
            <a:ext cx="30511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Audio 9">
            <a:hlinkClick r:id="" action="ppaction://media"/>
            <a:extLst>
              <a:ext uri="{FF2B5EF4-FFF2-40B4-BE49-F238E27FC236}">
                <a16:creationId xmlns:a16="http://schemas.microsoft.com/office/drawing/2014/main" id="{1BB2ACA6-91F3-47B1-93FE-1BAC4196B99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p:transition spd="slow" advTm="5540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531">
                                            <p:txEl>
                                              <p:pRg st="0" end="0"/>
                                            </p:txEl>
                                          </p:spTgt>
                                        </p:tgtEl>
                                        <p:attrNameLst>
                                          <p:attrName>style.visibility</p:attrName>
                                        </p:attrNameLst>
                                      </p:cBhvr>
                                      <p:to>
                                        <p:strVal val="visible"/>
                                      </p:to>
                                    </p:set>
                                    <p:animEffect transition="in" filter="fade">
                                      <p:cBhvr>
                                        <p:cTn id="11" dur="500"/>
                                        <p:tgtEl>
                                          <p:spTgt spid="22531">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2531">
                                            <p:txEl>
                                              <p:pRg st="1" end="1"/>
                                            </p:txEl>
                                          </p:spTgt>
                                        </p:tgtEl>
                                        <p:attrNameLst>
                                          <p:attrName>style.visibility</p:attrName>
                                        </p:attrNameLst>
                                      </p:cBhvr>
                                      <p:to>
                                        <p:strVal val="visible"/>
                                      </p:to>
                                    </p:set>
                                    <p:animEffect transition="in" filter="fade">
                                      <p:cBhvr>
                                        <p:cTn id="14" dur="500"/>
                                        <p:tgtEl>
                                          <p:spTgt spid="2253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animEffect transition="in" filter="fade">
                                      <p:cBhvr>
                                        <p:cTn id="19" dur="500"/>
                                        <p:tgtEl>
                                          <p:spTgt spid="22531">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531">
                                            <p:txEl>
                                              <p:pRg st="4" end="4"/>
                                            </p:txEl>
                                          </p:spTgt>
                                        </p:tgtEl>
                                        <p:attrNameLst>
                                          <p:attrName>style.visibility</p:attrName>
                                        </p:attrNameLst>
                                      </p:cBhvr>
                                      <p:to>
                                        <p:strVal val="visible"/>
                                      </p:to>
                                    </p:set>
                                    <p:animEffect transition="in" filter="fade">
                                      <p:cBhvr>
                                        <p:cTn id="22" dur="500"/>
                                        <p:tgtEl>
                                          <p:spTgt spid="22531">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531">
                                            <p:txEl>
                                              <p:pRg st="5" end="5"/>
                                            </p:txEl>
                                          </p:spTgt>
                                        </p:tgtEl>
                                        <p:attrNameLst>
                                          <p:attrName>style.visibility</p:attrName>
                                        </p:attrNameLst>
                                      </p:cBhvr>
                                      <p:to>
                                        <p:strVal val="visible"/>
                                      </p:to>
                                    </p:set>
                                    <p:animEffect transition="in" filter="fade">
                                      <p:cBhvr>
                                        <p:cTn id="25" dur="500"/>
                                        <p:tgtEl>
                                          <p:spTgt spid="2253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531">
                                            <p:txEl>
                                              <p:pRg st="7" end="7"/>
                                            </p:txEl>
                                          </p:spTgt>
                                        </p:tgtEl>
                                        <p:attrNameLst>
                                          <p:attrName>style.visibility</p:attrName>
                                        </p:attrNameLst>
                                      </p:cBhvr>
                                      <p:to>
                                        <p:strVal val="visible"/>
                                      </p:to>
                                    </p:set>
                                    <p:animEffect transition="in" filter="fade">
                                      <p:cBhvr>
                                        <p:cTn id="30" dur="500"/>
                                        <p:tgtEl>
                                          <p:spTgt spid="22531">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531">
                                            <p:txEl>
                                              <p:pRg st="8" end="8"/>
                                            </p:txEl>
                                          </p:spTgt>
                                        </p:tgtEl>
                                        <p:attrNameLst>
                                          <p:attrName>style.visibility</p:attrName>
                                        </p:attrNameLst>
                                      </p:cBhvr>
                                      <p:to>
                                        <p:strVal val="visible"/>
                                      </p:to>
                                    </p:set>
                                    <p:animEffect transition="in" filter="fade">
                                      <p:cBhvr>
                                        <p:cTn id="33" dur="500"/>
                                        <p:tgtEl>
                                          <p:spTgt spid="22531">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2531">
                                            <p:txEl>
                                              <p:pRg st="9" end="9"/>
                                            </p:txEl>
                                          </p:spTgt>
                                        </p:tgtEl>
                                        <p:attrNameLst>
                                          <p:attrName>style.visibility</p:attrName>
                                        </p:attrNameLst>
                                      </p:cBhvr>
                                      <p:to>
                                        <p:strVal val="visible"/>
                                      </p:to>
                                    </p:set>
                                    <p:animEffect transition="in" filter="fade">
                                      <p:cBhvr>
                                        <p:cTn id="36" dur="500"/>
                                        <p:tgtEl>
                                          <p:spTgt spid="22531">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3"/>
                                        </p:tgtEl>
                                        <p:attrNameLst>
                                          <p:attrName>style.visibility</p:attrName>
                                        </p:attrNameLst>
                                      </p:cBhvr>
                                      <p:to>
                                        <p:strVal val="visible"/>
                                      </p:to>
                                    </p:set>
                                    <p:animEffect transition="in" filter="fade">
                                      <p:cBhvr>
                                        <p:cTn id="39" dur="500"/>
                                        <p:tgtEl>
                                          <p:spTgt spid="2253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531">
                                            <p:txEl>
                                              <p:pRg st="11" end="11"/>
                                            </p:txEl>
                                          </p:spTgt>
                                        </p:tgtEl>
                                        <p:attrNameLst>
                                          <p:attrName>style.visibility</p:attrName>
                                        </p:attrNameLst>
                                      </p:cBhvr>
                                      <p:to>
                                        <p:strVal val="visible"/>
                                      </p:to>
                                    </p:set>
                                    <p:animEffect transition="in" filter="fade">
                                      <p:cBhvr>
                                        <p:cTn id="44" dur="500"/>
                                        <p:tgtEl>
                                          <p:spTgt spid="2253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5"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81679-8CC4-413E-AAFE-DE130841C1CA}"/>
              </a:ext>
            </a:extLst>
          </p:cNvPr>
          <p:cNvSpPr>
            <a:spLocks noGrp="1"/>
          </p:cNvSpPr>
          <p:nvPr>
            <p:ph type="title"/>
          </p:nvPr>
        </p:nvSpPr>
        <p:spPr/>
        <p:txBody>
          <a:bodyPr/>
          <a:lstStyle/>
          <a:p>
            <a:pPr>
              <a:defRPr/>
            </a:pPr>
            <a:r>
              <a:rPr lang="en-US" altLang="en-US">
                <a:ea typeface="MS PGothic" charset="-128"/>
              </a:rPr>
              <a:t>Audio Designers</a:t>
            </a:r>
          </a:p>
        </p:txBody>
      </p:sp>
      <p:sp>
        <p:nvSpPr>
          <p:cNvPr id="23555" name="Content Placeholder 2">
            <a:extLst>
              <a:ext uri="{FF2B5EF4-FFF2-40B4-BE49-F238E27FC236}">
                <a16:creationId xmlns:a16="http://schemas.microsoft.com/office/drawing/2014/main" id="{9BFD6D82-90D0-48A6-BA95-C5129D2CE043}"/>
              </a:ext>
            </a:extLst>
          </p:cNvPr>
          <p:cNvSpPr>
            <a:spLocks noGrp="1" noChangeArrowheads="1"/>
          </p:cNvSpPr>
          <p:nvPr>
            <p:ph idx="1"/>
          </p:nvPr>
        </p:nvSpPr>
        <p:spPr>
          <a:xfrm>
            <a:off x="2362200" y="1066800"/>
            <a:ext cx="6172200" cy="5181600"/>
          </a:xfrm>
        </p:spPr>
        <p:txBody>
          <a:bodyPr/>
          <a:lstStyle/>
          <a:p>
            <a:r>
              <a:rPr lang="en-US" altLang="en-US" dirty="0"/>
              <a:t>Creates the sound effects and music for the game</a:t>
            </a:r>
          </a:p>
          <a:p>
            <a:pPr lvl="1"/>
            <a:r>
              <a:rPr lang="en-US" altLang="en-US" dirty="0"/>
              <a:t>Talented, creative and innovative</a:t>
            </a:r>
          </a:p>
          <a:p>
            <a:pPr lvl="1"/>
            <a:r>
              <a:rPr lang="en-US" altLang="en-US" dirty="0"/>
              <a:t>Pairs the audio created to the scene</a:t>
            </a:r>
          </a:p>
          <a:p>
            <a:endParaRPr lang="en-US" altLang="en-US" dirty="0"/>
          </a:p>
          <a:p>
            <a:r>
              <a:rPr lang="en-US" altLang="en-US" dirty="0"/>
              <a:t>Video: Making Batman: </a:t>
            </a:r>
            <a:r>
              <a:rPr lang="en-US" altLang="en-US" dirty="0" err="1"/>
              <a:t>Arkham</a:t>
            </a:r>
            <a:r>
              <a:rPr lang="en-US" altLang="en-US" dirty="0"/>
              <a:t> City – Sound Effects (</a:t>
            </a:r>
            <a:r>
              <a:rPr lang="pl-PL" altLang="en-US" sz="2400" dirty="0">
                <a:hlinkClick r:id="rId6"/>
              </a:rPr>
              <a:t>www.youtube.com/watch?v=1E9BxBcnMCo</a:t>
            </a:r>
            <a:r>
              <a:rPr lang="pl-PL" altLang="en-US" dirty="0"/>
              <a:t>)</a:t>
            </a:r>
            <a:endParaRPr lang="en-US" altLang="en-US" dirty="0"/>
          </a:p>
        </p:txBody>
      </p:sp>
      <p:sp>
        <p:nvSpPr>
          <p:cNvPr id="23556" name="Slide Number Placeholder 3">
            <a:extLst>
              <a:ext uri="{FF2B5EF4-FFF2-40B4-BE49-F238E27FC236}">
                <a16:creationId xmlns:a16="http://schemas.microsoft.com/office/drawing/2014/main" id="{CFD0507F-BB61-4981-A943-25AC2CA923C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A15A0C51-8831-4F7D-8A58-3BB2E1E6ECA4}" type="slidenum">
              <a:rPr kumimoji="0" lang="en-US" altLang="en-US" sz="1200" b="0" smtClean="0"/>
              <a:pPr>
                <a:spcBef>
                  <a:spcPct val="50000"/>
                </a:spcBef>
                <a:buClrTx/>
                <a:buSzTx/>
                <a:buFontTx/>
                <a:buNone/>
              </a:pPr>
              <a:t>12</a:t>
            </a:fld>
            <a:endParaRPr kumimoji="0" lang="en-US" altLang="en-US" sz="1200" b="0"/>
          </a:p>
        </p:txBody>
      </p:sp>
      <p:pic>
        <p:nvPicPr>
          <p:cNvPr id="23557" name="Picture 4">
            <a:extLst>
              <a:ext uri="{FF2B5EF4-FFF2-40B4-BE49-F238E27FC236}">
                <a16:creationId xmlns:a16="http://schemas.microsoft.com/office/drawing/2014/main" id="{CF0558BE-8A29-4D94-ABF5-5222B212FFB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2400" y="2578100"/>
            <a:ext cx="194945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5">
            <a:extLst>
              <a:ext uri="{FF2B5EF4-FFF2-40B4-BE49-F238E27FC236}">
                <a16:creationId xmlns:a16="http://schemas.microsoft.com/office/drawing/2014/main" id="{ECCB8C60-5B2F-49DC-95AB-6504132E790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2400" y="1054100"/>
            <a:ext cx="19462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6">
            <a:extLst>
              <a:ext uri="{FF2B5EF4-FFF2-40B4-BE49-F238E27FC236}">
                <a16:creationId xmlns:a16="http://schemas.microsoft.com/office/drawing/2014/main" id="{6ADEC45C-4AAF-44A8-AC40-0B572753894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52400" y="4191000"/>
            <a:ext cx="196373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15E94542-A2CC-4601-BBF2-F199B648A48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585200" y="6299200"/>
            <a:ext cx="406400" cy="406400"/>
          </a:xfrm>
          <a:prstGeom prst="rect">
            <a:avLst/>
          </a:prstGeom>
        </p:spPr>
      </p:pic>
    </p:spTree>
    <p:custDataLst>
      <p:tags r:id="rId1"/>
    </p:custDataLst>
  </p:cSld>
  <p:clrMapOvr>
    <a:masterClrMapping/>
  </p:clrMapOvr>
  <p:transition spd="slow" advTm="2447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555">
                                            <p:txEl>
                                              <p:pRg st="0" end="0"/>
                                            </p:txEl>
                                          </p:spTgt>
                                        </p:tgtEl>
                                        <p:attrNameLst>
                                          <p:attrName>style.visibility</p:attrName>
                                        </p:attrNameLst>
                                      </p:cBhvr>
                                      <p:to>
                                        <p:strVal val="visible"/>
                                      </p:to>
                                    </p:set>
                                    <p:animEffect transition="in" filter="fade">
                                      <p:cBhvr>
                                        <p:cTn id="11" dur="500"/>
                                        <p:tgtEl>
                                          <p:spTgt spid="23555">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3555">
                                            <p:txEl>
                                              <p:pRg st="1" end="1"/>
                                            </p:txEl>
                                          </p:spTgt>
                                        </p:tgtEl>
                                        <p:attrNameLst>
                                          <p:attrName>style.visibility</p:attrName>
                                        </p:attrNameLst>
                                      </p:cBhvr>
                                      <p:to>
                                        <p:strVal val="visible"/>
                                      </p:to>
                                    </p:set>
                                    <p:animEffect transition="in" filter="fade">
                                      <p:cBhvr>
                                        <p:cTn id="14" dur="500"/>
                                        <p:tgtEl>
                                          <p:spTgt spid="23555">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3555">
                                            <p:txEl>
                                              <p:pRg st="2" end="2"/>
                                            </p:txEl>
                                          </p:spTgt>
                                        </p:tgtEl>
                                        <p:attrNameLst>
                                          <p:attrName>style.visibility</p:attrName>
                                        </p:attrNameLst>
                                      </p:cBhvr>
                                      <p:to>
                                        <p:strVal val="visible"/>
                                      </p:to>
                                    </p:set>
                                    <p:animEffect transition="in" filter="fade">
                                      <p:cBhvr>
                                        <p:cTn id="17" dur="500"/>
                                        <p:tgtEl>
                                          <p:spTgt spid="235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555">
                                            <p:txEl>
                                              <p:pRg st="4" end="4"/>
                                            </p:txEl>
                                          </p:spTgt>
                                        </p:tgtEl>
                                        <p:attrNameLst>
                                          <p:attrName>style.visibility</p:attrName>
                                        </p:attrNameLst>
                                      </p:cBhvr>
                                      <p:to>
                                        <p:strVal val="visible"/>
                                      </p:to>
                                    </p:set>
                                    <p:animEffect transition="in" filter="fade">
                                      <p:cBhvr>
                                        <p:cTn id="22" dur="500"/>
                                        <p:tgtEl>
                                          <p:spTgt spid="23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99607-3971-4C11-87AA-8EE8E4B4DAB2}"/>
              </a:ext>
            </a:extLst>
          </p:cNvPr>
          <p:cNvSpPr>
            <a:spLocks noGrp="1"/>
          </p:cNvSpPr>
          <p:nvPr>
            <p:ph type="title"/>
          </p:nvPr>
        </p:nvSpPr>
        <p:spPr/>
        <p:txBody>
          <a:bodyPr/>
          <a:lstStyle/>
          <a:p>
            <a:pPr>
              <a:defRPr/>
            </a:pPr>
            <a:r>
              <a:rPr lang="en-US" altLang="en-US">
                <a:ea typeface="MS PGothic" charset="-128"/>
              </a:rPr>
              <a:t>Sound of the Game</a:t>
            </a:r>
          </a:p>
        </p:txBody>
      </p:sp>
      <p:sp>
        <p:nvSpPr>
          <p:cNvPr id="24579" name="Content Placeholder 2">
            <a:extLst>
              <a:ext uri="{FF2B5EF4-FFF2-40B4-BE49-F238E27FC236}">
                <a16:creationId xmlns:a16="http://schemas.microsoft.com/office/drawing/2014/main" id="{29D63597-B062-4468-9392-A1B23D252D65}"/>
              </a:ext>
            </a:extLst>
          </p:cNvPr>
          <p:cNvSpPr>
            <a:spLocks noGrp="1" noChangeArrowheads="1"/>
          </p:cNvSpPr>
          <p:nvPr>
            <p:ph idx="1"/>
          </p:nvPr>
        </p:nvSpPr>
        <p:spPr/>
        <p:txBody>
          <a:bodyPr/>
          <a:lstStyle/>
          <a:p>
            <a:r>
              <a:rPr lang="en-US" altLang="en-US" dirty="0"/>
              <a:t>It is an essential part of the game</a:t>
            </a:r>
          </a:p>
          <a:p>
            <a:pPr lvl="1"/>
            <a:r>
              <a:rPr lang="en-US" altLang="en-US" dirty="0"/>
              <a:t>Cannot be treated as an afterthought</a:t>
            </a:r>
          </a:p>
          <a:p>
            <a:r>
              <a:rPr lang="en-US" altLang="en-US" dirty="0"/>
              <a:t>Sound is discussed at the beginning of game design</a:t>
            </a:r>
          </a:p>
          <a:p>
            <a:pPr lvl="1"/>
            <a:r>
              <a:rPr lang="en-US" altLang="en-US" dirty="0"/>
              <a:t>Audio designer is involved from the beginning</a:t>
            </a:r>
          </a:p>
          <a:p>
            <a:r>
              <a:rPr lang="en-US" altLang="en-US" dirty="0"/>
              <a:t>As the caretaker of the sound,</a:t>
            </a:r>
          </a:p>
          <a:p>
            <a:pPr lvl="1"/>
            <a:r>
              <a:rPr lang="en-US" altLang="en-US" dirty="0"/>
              <a:t>Creating and refining audio assets</a:t>
            </a:r>
          </a:p>
          <a:p>
            <a:pPr lvl="1"/>
            <a:r>
              <a:rPr lang="en-US" altLang="en-US" dirty="0"/>
              <a:t>Communicating with programmers on the ‘fit’</a:t>
            </a:r>
          </a:p>
          <a:p>
            <a:endParaRPr lang="en-US" altLang="en-US" dirty="0"/>
          </a:p>
          <a:p>
            <a:pPr lvl="1"/>
            <a:endParaRPr lang="en-US" altLang="en-US" dirty="0"/>
          </a:p>
        </p:txBody>
      </p:sp>
      <p:sp>
        <p:nvSpPr>
          <p:cNvPr id="24580" name="Slide Number Placeholder 3">
            <a:extLst>
              <a:ext uri="{FF2B5EF4-FFF2-40B4-BE49-F238E27FC236}">
                <a16:creationId xmlns:a16="http://schemas.microsoft.com/office/drawing/2014/main" id="{903AE2BC-E4B2-4C36-B529-8E5BF742E1A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C10B4C4B-7B60-4E36-8C48-96E4455C51AA}" type="slidenum">
              <a:rPr kumimoji="0" lang="en-US" altLang="en-US" sz="1200" b="0" smtClean="0"/>
              <a:pPr>
                <a:spcBef>
                  <a:spcPct val="50000"/>
                </a:spcBef>
                <a:buClrTx/>
                <a:buSzTx/>
                <a:buFontTx/>
                <a:buNone/>
              </a:pPr>
              <a:t>13</a:t>
            </a:fld>
            <a:endParaRPr kumimoji="0" lang="en-US" altLang="en-US" sz="1200" b="0"/>
          </a:p>
        </p:txBody>
      </p:sp>
      <p:pic>
        <p:nvPicPr>
          <p:cNvPr id="5" name="Audio 4">
            <a:hlinkClick r:id="" action="ppaction://media"/>
            <a:extLst>
              <a:ext uri="{FF2B5EF4-FFF2-40B4-BE49-F238E27FC236}">
                <a16:creationId xmlns:a16="http://schemas.microsoft.com/office/drawing/2014/main" id="{B2458DC2-495A-4FE6-82ED-A6EAF970CB7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p:transition spd="slow" advTm="5958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579">
                                            <p:txEl>
                                              <p:pRg st="0" end="0"/>
                                            </p:txEl>
                                          </p:spTgt>
                                        </p:tgtEl>
                                        <p:attrNameLst>
                                          <p:attrName>style.visibility</p:attrName>
                                        </p:attrNameLst>
                                      </p:cBhvr>
                                      <p:to>
                                        <p:strVal val="visible"/>
                                      </p:to>
                                    </p:set>
                                    <p:animEffect transition="in" filter="fade">
                                      <p:cBhvr>
                                        <p:cTn id="11" dur="500"/>
                                        <p:tgtEl>
                                          <p:spTgt spid="24579">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4579">
                                            <p:txEl>
                                              <p:pRg st="1" end="1"/>
                                            </p:txEl>
                                          </p:spTgt>
                                        </p:tgtEl>
                                        <p:attrNameLst>
                                          <p:attrName>style.visibility</p:attrName>
                                        </p:attrNameLst>
                                      </p:cBhvr>
                                      <p:to>
                                        <p:strVal val="visible"/>
                                      </p:to>
                                    </p:set>
                                    <p:animEffect transition="in" filter="fade">
                                      <p:cBhvr>
                                        <p:cTn id="14" dur="500"/>
                                        <p:tgtEl>
                                          <p:spTgt spid="2457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4579">
                                            <p:txEl>
                                              <p:pRg st="2" end="2"/>
                                            </p:txEl>
                                          </p:spTgt>
                                        </p:tgtEl>
                                        <p:attrNameLst>
                                          <p:attrName>style.visibility</p:attrName>
                                        </p:attrNameLst>
                                      </p:cBhvr>
                                      <p:to>
                                        <p:strVal val="visible"/>
                                      </p:to>
                                    </p:set>
                                    <p:animEffect transition="in" filter="fade">
                                      <p:cBhvr>
                                        <p:cTn id="19" dur="500"/>
                                        <p:tgtEl>
                                          <p:spTgt spid="24579">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4579">
                                            <p:txEl>
                                              <p:pRg st="3" end="3"/>
                                            </p:txEl>
                                          </p:spTgt>
                                        </p:tgtEl>
                                        <p:attrNameLst>
                                          <p:attrName>style.visibility</p:attrName>
                                        </p:attrNameLst>
                                      </p:cBhvr>
                                      <p:to>
                                        <p:strVal val="visible"/>
                                      </p:to>
                                    </p:set>
                                    <p:animEffect transition="in" filter="fade">
                                      <p:cBhvr>
                                        <p:cTn id="22" dur="500"/>
                                        <p:tgtEl>
                                          <p:spTgt spid="245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579">
                                            <p:txEl>
                                              <p:pRg st="4" end="4"/>
                                            </p:txEl>
                                          </p:spTgt>
                                        </p:tgtEl>
                                        <p:attrNameLst>
                                          <p:attrName>style.visibility</p:attrName>
                                        </p:attrNameLst>
                                      </p:cBhvr>
                                      <p:to>
                                        <p:strVal val="visible"/>
                                      </p:to>
                                    </p:set>
                                    <p:animEffect transition="in" filter="fade">
                                      <p:cBhvr>
                                        <p:cTn id="27" dur="500"/>
                                        <p:tgtEl>
                                          <p:spTgt spid="24579">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4579">
                                            <p:txEl>
                                              <p:pRg st="5" end="5"/>
                                            </p:txEl>
                                          </p:spTgt>
                                        </p:tgtEl>
                                        <p:attrNameLst>
                                          <p:attrName>style.visibility</p:attrName>
                                        </p:attrNameLst>
                                      </p:cBhvr>
                                      <p:to>
                                        <p:strVal val="visible"/>
                                      </p:to>
                                    </p:set>
                                    <p:animEffect transition="in" filter="fade">
                                      <p:cBhvr>
                                        <p:cTn id="30" dur="500"/>
                                        <p:tgtEl>
                                          <p:spTgt spid="24579">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4579">
                                            <p:txEl>
                                              <p:pRg st="6" end="6"/>
                                            </p:txEl>
                                          </p:spTgt>
                                        </p:tgtEl>
                                        <p:attrNameLst>
                                          <p:attrName>style.visibility</p:attrName>
                                        </p:attrNameLst>
                                      </p:cBhvr>
                                      <p:to>
                                        <p:strVal val="visible"/>
                                      </p:to>
                                    </p:set>
                                    <p:animEffect transition="in" filter="fade">
                                      <p:cBhvr>
                                        <p:cTn id="33" dur="500"/>
                                        <p:tgtEl>
                                          <p:spTgt spid="245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C16F-81FF-47F5-B29C-EEA5198B5AAE}"/>
              </a:ext>
            </a:extLst>
          </p:cNvPr>
          <p:cNvSpPr>
            <a:spLocks noGrp="1"/>
          </p:cNvSpPr>
          <p:nvPr>
            <p:ph type="title"/>
          </p:nvPr>
        </p:nvSpPr>
        <p:spPr/>
        <p:txBody>
          <a:bodyPr/>
          <a:lstStyle/>
          <a:p>
            <a:pPr>
              <a:defRPr/>
            </a:pPr>
            <a:r>
              <a:rPr lang="en-US" altLang="en-US">
                <a:ea typeface="MS PGothic" charset="-128"/>
              </a:rPr>
              <a:t>Programmers</a:t>
            </a:r>
          </a:p>
        </p:txBody>
      </p:sp>
      <p:sp>
        <p:nvSpPr>
          <p:cNvPr id="25603" name="Content Placeholder 2">
            <a:extLst>
              <a:ext uri="{FF2B5EF4-FFF2-40B4-BE49-F238E27FC236}">
                <a16:creationId xmlns:a16="http://schemas.microsoft.com/office/drawing/2014/main" id="{F9362225-9E5E-476C-9AD2-844FAE203059}"/>
              </a:ext>
            </a:extLst>
          </p:cNvPr>
          <p:cNvSpPr>
            <a:spLocks noGrp="1" noChangeArrowheads="1"/>
          </p:cNvSpPr>
          <p:nvPr>
            <p:ph idx="1"/>
          </p:nvPr>
        </p:nvSpPr>
        <p:spPr/>
        <p:txBody>
          <a:bodyPr/>
          <a:lstStyle/>
          <a:p>
            <a:r>
              <a:rPr lang="en-US" altLang="en-US" sz="3000" dirty="0"/>
              <a:t>Write code and make the game!</a:t>
            </a:r>
          </a:p>
          <a:p>
            <a:pPr lvl="1"/>
            <a:r>
              <a:rPr lang="en-US" altLang="en-US" sz="2600" dirty="0"/>
              <a:t>Integrates all assets to create the game</a:t>
            </a:r>
          </a:p>
          <a:p>
            <a:pPr lvl="1"/>
            <a:r>
              <a:rPr lang="en-US" altLang="en-US" sz="2600" dirty="0"/>
              <a:t>Writes code, tests code and documents code</a:t>
            </a:r>
          </a:p>
          <a:p>
            <a:endParaRPr lang="en-US" altLang="en-US" sz="3000" dirty="0"/>
          </a:p>
          <a:p>
            <a:r>
              <a:rPr lang="en-US" altLang="en-US" sz="3000" dirty="0"/>
              <a:t>Technically competent</a:t>
            </a:r>
          </a:p>
          <a:p>
            <a:pPr lvl="1"/>
            <a:r>
              <a:rPr lang="en-US" altLang="en-US" sz="2600" dirty="0"/>
              <a:t>Awareness of technical limitations</a:t>
            </a:r>
          </a:p>
          <a:p>
            <a:pPr lvl="1"/>
            <a:r>
              <a:rPr lang="en-US" altLang="en-US" sz="2600" dirty="0"/>
              <a:t>Awareness of time required to complete work</a:t>
            </a:r>
          </a:p>
          <a:p>
            <a:pPr lvl="2"/>
            <a:r>
              <a:rPr lang="en-US" altLang="en-US" sz="2200" dirty="0"/>
              <a:t>Have to wait for others to complete their work before you can start</a:t>
            </a:r>
          </a:p>
          <a:p>
            <a:endParaRPr lang="en-US" altLang="en-US" sz="3000" dirty="0"/>
          </a:p>
          <a:p>
            <a:r>
              <a:rPr lang="en-US" altLang="en-US" sz="3000" dirty="0"/>
              <a:t>More to come in Gameplay Programming (GPP)</a:t>
            </a:r>
          </a:p>
          <a:p>
            <a:pPr lvl="1"/>
            <a:endParaRPr lang="en-US" altLang="en-US" sz="2600" dirty="0"/>
          </a:p>
        </p:txBody>
      </p:sp>
      <p:sp>
        <p:nvSpPr>
          <p:cNvPr id="25604" name="Slide Number Placeholder 3">
            <a:extLst>
              <a:ext uri="{FF2B5EF4-FFF2-40B4-BE49-F238E27FC236}">
                <a16:creationId xmlns:a16="http://schemas.microsoft.com/office/drawing/2014/main" id="{C2D18462-D777-40F6-AE63-FE4F64FECE8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903ABD20-B939-42C7-A226-1D56200CA180}" type="slidenum">
              <a:rPr kumimoji="0" lang="en-US" altLang="en-US" sz="1200" b="0" smtClean="0"/>
              <a:pPr>
                <a:spcBef>
                  <a:spcPct val="50000"/>
                </a:spcBef>
                <a:buClrTx/>
                <a:buSzTx/>
                <a:buFontTx/>
                <a:buNone/>
              </a:pPr>
              <a:t>14</a:t>
            </a:fld>
            <a:endParaRPr kumimoji="0" lang="en-US" altLang="en-US" sz="1200" b="0"/>
          </a:p>
        </p:txBody>
      </p:sp>
      <p:pic>
        <p:nvPicPr>
          <p:cNvPr id="3" name="Audio 2">
            <a:hlinkClick r:id="" action="ppaction://media"/>
            <a:extLst>
              <a:ext uri="{FF2B5EF4-FFF2-40B4-BE49-F238E27FC236}">
                <a16:creationId xmlns:a16="http://schemas.microsoft.com/office/drawing/2014/main" id="{9D99409C-7DA9-48EF-A25D-53F8282C33E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p:transition spd="slow" advTm="4968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603">
                                            <p:txEl>
                                              <p:pRg st="0" end="0"/>
                                            </p:txEl>
                                          </p:spTgt>
                                        </p:tgtEl>
                                        <p:attrNameLst>
                                          <p:attrName>style.visibility</p:attrName>
                                        </p:attrNameLst>
                                      </p:cBhvr>
                                      <p:to>
                                        <p:strVal val="visible"/>
                                      </p:to>
                                    </p:set>
                                    <p:animEffect transition="in" filter="fade">
                                      <p:cBhvr>
                                        <p:cTn id="11" dur="500"/>
                                        <p:tgtEl>
                                          <p:spTgt spid="2560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5603">
                                            <p:txEl>
                                              <p:pRg st="1" end="1"/>
                                            </p:txEl>
                                          </p:spTgt>
                                        </p:tgtEl>
                                        <p:attrNameLst>
                                          <p:attrName>style.visibility</p:attrName>
                                        </p:attrNameLst>
                                      </p:cBhvr>
                                      <p:to>
                                        <p:strVal val="visible"/>
                                      </p:to>
                                    </p:set>
                                    <p:animEffect transition="in" filter="fade">
                                      <p:cBhvr>
                                        <p:cTn id="14" dur="500"/>
                                        <p:tgtEl>
                                          <p:spTgt spid="2560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fade">
                                      <p:cBhvr>
                                        <p:cTn id="17" dur="500"/>
                                        <p:tgtEl>
                                          <p:spTgt spid="256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603">
                                            <p:txEl>
                                              <p:pRg st="4" end="4"/>
                                            </p:txEl>
                                          </p:spTgt>
                                        </p:tgtEl>
                                        <p:attrNameLst>
                                          <p:attrName>style.visibility</p:attrName>
                                        </p:attrNameLst>
                                      </p:cBhvr>
                                      <p:to>
                                        <p:strVal val="visible"/>
                                      </p:to>
                                    </p:set>
                                    <p:animEffect transition="in" filter="fade">
                                      <p:cBhvr>
                                        <p:cTn id="22" dur="500"/>
                                        <p:tgtEl>
                                          <p:spTgt spid="2560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5603">
                                            <p:txEl>
                                              <p:pRg st="5" end="5"/>
                                            </p:txEl>
                                          </p:spTgt>
                                        </p:tgtEl>
                                        <p:attrNameLst>
                                          <p:attrName>style.visibility</p:attrName>
                                        </p:attrNameLst>
                                      </p:cBhvr>
                                      <p:to>
                                        <p:strVal val="visible"/>
                                      </p:to>
                                    </p:set>
                                    <p:animEffect transition="in" filter="fade">
                                      <p:cBhvr>
                                        <p:cTn id="25" dur="500"/>
                                        <p:tgtEl>
                                          <p:spTgt spid="2560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5603">
                                            <p:txEl>
                                              <p:pRg st="6" end="6"/>
                                            </p:txEl>
                                          </p:spTgt>
                                        </p:tgtEl>
                                        <p:attrNameLst>
                                          <p:attrName>style.visibility</p:attrName>
                                        </p:attrNameLst>
                                      </p:cBhvr>
                                      <p:to>
                                        <p:strVal val="visible"/>
                                      </p:to>
                                    </p:set>
                                    <p:animEffect transition="in" filter="fade">
                                      <p:cBhvr>
                                        <p:cTn id="28" dur="500"/>
                                        <p:tgtEl>
                                          <p:spTgt spid="2560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5603">
                                            <p:txEl>
                                              <p:pRg st="7" end="7"/>
                                            </p:txEl>
                                          </p:spTgt>
                                        </p:tgtEl>
                                        <p:attrNameLst>
                                          <p:attrName>style.visibility</p:attrName>
                                        </p:attrNameLst>
                                      </p:cBhvr>
                                      <p:to>
                                        <p:strVal val="visible"/>
                                      </p:to>
                                    </p:set>
                                    <p:animEffect transition="in" filter="fade">
                                      <p:cBhvr>
                                        <p:cTn id="31" dur="500"/>
                                        <p:tgtEl>
                                          <p:spTgt spid="2560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5603">
                                            <p:txEl>
                                              <p:pRg st="9" end="9"/>
                                            </p:txEl>
                                          </p:spTgt>
                                        </p:tgtEl>
                                        <p:attrNameLst>
                                          <p:attrName>style.visibility</p:attrName>
                                        </p:attrNameLst>
                                      </p:cBhvr>
                                      <p:to>
                                        <p:strVal val="visible"/>
                                      </p:to>
                                    </p:set>
                                    <p:animEffect transition="in" filter="fade">
                                      <p:cBhvr>
                                        <p:cTn id="36" dur="500"/>
                                        <p:tgtEl>
                                          <p:spTgt spid="256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EE8E-D9EE-45B5-B828-B674F3F9683E}"/>
              </a:ext>
            </a:extLst>
          </p:cNvPr>
          <p:cNvSpPr>
            <a:spLocks noGrp="1"/>
          </p:cNvSpPr>
          <p:nvPr>
            <p:ph type="title"/>
          </p:nvPr>
        </p:nvSpPr>
        <p:spPr/>
        <p:txBody>
          <a:bodyPr/>
          <a:lstStyle/>
          <a:p>
            <a:pPr>
              <a:defRPr/>
            </a:pPr>
            <a:r>
              <a:rPr lang="en-US" altLang="en-US">
                <a:ea typeface="MS PGothic" charset="-128"/>
              </a:rPr>
              <a:t>Quality Testers</a:t>
            </a:r>
          </a:p>
        </p:txBody>
      </p:sp>
      <p:sp>
        <p:nvSpPr>
          <p:cNvPr id="26627" name="Content Placeholder 2">
            <a:extLst>
              <a:ext uri="{FF2B5EF4-FFF2-40B4-BE49-F238E27FC236}">
                <a16:creationId xmlns:a16="http://schemas.microsoft.com/office/drawing/2014/main" id="{205E0899-B6B8-4C85-8307-71C6C2D9C4D0}"/>
              </a:ext>
            </a:extLst>
          </p:cNvPr>
          <p:cNvSpPr>
            <a:spLocks noGrp="1" noChangeArrowheads="1"/>
          </p:cNvSpPr>
          <p:nvPr>
            <p:ph idx="1"/>
          </p:nvPr>
        </p:nvSpPr>
        <p:spPr/>
        <p:txBody>
          <a:bodyPr/>
          <a:lstStyle/>
          <a:p>
            <a:pPr>
              <a:lnSpc>
                <a:spcPct val="90000"/>
              </a:lnSpc>
            </a:pPr>
            <a:r>
              <a:rPr lang="en-US" altLang="en-US" sz="3000" dirty="0"/>
              <a:t>Quality Assurance</a:t>
            </a:r>
          </a:p>
          <a:p>
            <a:pPr lvl="1">
              <a:lnSpc>
                <a:spcPct val="90000"/>
              </a:lnSpc>
            </a:pPr>
            <a:r>
              <a:rPr lang="en-US" altLang="en-US" sz="2600" dirty="0"/>
              <a:t>Test the game</a:t>
            </a:r>
          </a:p>
          <a:p>
            <a:pPr lvl="1">
              <a:lnSpc>
                <a:spcPct val="90000"/>
              </a:lnSpc>
            </a:pPr>
            <a:r>
              <a:rPr lang="en-US" altLang="en-US" sz="2600" dirty="0"/>
              <a:t>Locate bugs and errors</a:t>
            </a:r>
          </a:p>
          <a:p>
            <a:pPr lvl="1">
              <a:lnSpc>
                <a:spcPct val="90000"/>
              </a:lnSpc>
            </a:pPr>
            <a:r>
              <a:rPr lang="en-US" altLang="en-US" sz="2600" dirty="0"/>
              <a:t>Describe the bugs </a:t>
            </a:r>
          </a:p>
          <a:p>
            <a:pPr lvl="1">
              <a:lnSpc>
                <a:spcPct val="90000"/>
              </a:lnSpc>
            </a:pPr>
            <a:r>
              <a:rPr lang="en-US" altLang="en-US" sz="2600" dirty="0"/>
              <a:t>Decide if it is worth fixing and when</a:t>
            </a:r>
          </a:p>
          <a:p>
            <a:pPr>
              <a:lnSpc>
                <a:spcPct val="90000"/>
              </a:lnSpc>
            </a:pPr>
            <a:endParaRPr lang="en-US" altLang="en-US" sz="3000" dirty="0"/>
          </a:p>
          <a:p>
            <a:pPr>
              <a:lnSpc>
                <a:spcPct val="90000"/>
              </a:lnSpc>
            </a:pPr>
            <a:r>
              <a:rPr lang="en-US" altLang="en-US" sz="3000" dirty="0"/>
              <a:t>Eventual fate of the game lies on the testers	</a:t>
            </a:r>
          </a:p>
          <a:p>
            <a:pPr lvl="1">
              <a:lnSpc>
                <a:spcPct val="90000"/>
              </a:lnSpc>
            </a:pPr>
            <a:r>
              <a:rPr lang="en-US" altLang="en-US" sz="2600" dirty="0"/>
              <a:t>Testing starts from the beginning</a:t>
            </a:r>
          </a:p>
          <a:p>
            <a:pPr lvl="1">
              <a:lnSpc>
                <a:spcPct val="90000"/>
              </a:lnSpc>
            </a:pPr>
            <a:endParaRPr lang="en-US" altLang="en-US" sz="2600" dirty="0"/>
          </a:p>
          <a:p>
            <a:pPr>
              <a:lnSpc>
                <a:spcPct val="90000"/>
              </a:lnSpc>
            </a:pPr>
            <a:r>
              <a:rPr lang="en-US" altLang="en-US" sz="3000" dirty="0"/>
              <a:t>Video: God of War II - Testing the Game (</a:t>
            </a:r>
            <a:r>
              <a:rPr lang="pl-PL" altLang="en-US" sz="2400" dirty="0">
                <a:hlinkClick r:id="rId6"/>
              </a:rPr>
              <a:t>www.youtube.com/watch?v=xkNNdkBOwwM</a:t>
            </a:r>
            <a:r>
              <a:rPr lang="pl-PL" altLang="en-US" sz="3000" dirty="0"/>
              <a:t>)</a:t>
            </a:r>
            <a:endParaRPr lang="en-US" altLang="en-US" sz="3000" dirty="0"/>
          </a:p>
        </p:txBody>
      </p:sp>
      <p:sp>
        <p:nvSpPr>
          <p:cNvPr id="26628" name="Slide Number Placeholder 3">
            <a:extLst>
              <a:ext uri="{FF2B5EF4-FFF2-40B4-BE49-F238E27FC236}">
                <a16:creationId xmlns:a16="http://schemas.microsoft.com/office/drawing/2014/main" id="{49648FDE-5EBA-4F45-B71A-1CCEEDD6A49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AEC3E6A9-FC31-4814-A756-FB791E63CB13}" type="slidenum">
              <a:rPr kumimoji="0" lang="en-US" altLang="en-US" sz="1200" b="0" smtClean="0"/>
              <a:pPr>
                <a:spcBef>
                  <a:spcPct val="50000"/>
                </a:spcBef>
                <a:buClrTx/>
                <a:buSzTx/>
                <a:buFontTx/>
                <a:buNone/>
              </a:pPr>
              <a:t>15</a:t>
            </a:fld>
            <a:endParaRPr kumimoji="0" lang="en-US" altLang="en-US" sz="1200" b="0"/>
          </a:p>
        </p:txBody>
      </p:sp>
      <p:pic>
        <p:nvPicPr>
          <p:cNvPr id="26629" name="Picture 2">
            <a:extLst>
              <a:ext uri="{FF2B5EF4-FFF2-40B4-BE49-F238E27FC236}">
                <a16:creationId xmlns:a16="http://schemas.microsoft.com/office/drawing/2014/main" id="{9DBAB586-2616-4210-B9CC-A8AE2385CDD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066800"/>
            <a:ext cx="2743200" cy="1834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612C7D59-680B-424C-991D-C9FAB8DCFA3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6299200"/>
            <a:ext cx="406400" cy="406400"/>
          </a:xfrm>
          <a:prstGeom prst="rect">
            <a:avLst/>
          </a:prstGeom>
        </p:spPr>
      </p:pic>
    </p:spTree>
    <p:custDataLst>
      <p:tags r:id="rId1"/>
    </p:custDataLst>
  </p:cSld>
  <p:clrMapOvr>
    <a:masterClrMapping/>
  </p:clrMapOvr>
  <p:transition spd="slow" advTm="3954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6627">
                                            <p:txEl>
                                              <p:pRg st="0" end="0"/>
                                            </p:txEl>
                                          </p:spTgt>
                                        </p:tgtEl>
                                        <p:attrNameLst>
                                          <p:attrName>style.visibility</p:attrName>
                                        </p:attrNameLst>
                                      </p:cBhvr>
                                      <p:to>
                                        <p:strVal val="visible"/>
                                      </p:to>
                                    </p:set>
                                    <p:animEffect transition="in" filter="fade">
                                      <p:cBhvr>
                                        <p:cTn id="11" dur="500"/>
                                        <p:tgtEl>
                                          <p:spTgt spid="2662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6627">
                                            <p:txEl>
                                              <p:pRg st="1" end="1"/>
                                            </p:txEl>
                                          </p:spTgt>
                                        </p:tgtEl>
                                        <p:attrNameLst>
                                          <p:attrName>style.visibility</p:attrName>
                                        </p:attrNameLst>
                                      </p:cBhvr>
                                      <p:to>
                                        <p:strVal val="visible"/>
                                      </p:to>
                                    </p:set>
                                    <p:animEffect transition="in" filter="fade">
                                      <p:cBhvr>
                                        <p:cTn id="14" dur="500"/>
                                        <p:tgtEl>
                                          <p:spTgt spid="26627">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6627">
                                            <p:txEl>
                                              <p:pRg st="2" end="2"/>
                                            </p:txEl>
                                          </p:spTgt>
                                        </p:tgtEl>
                                        <p:attrNameLst>
                                          <p:attrName>style.visibility</p:attrName>
                                        </p:attrNameLst>
                                      </p:cBhvr>
                                      <p:to>
                                        <p:strVal val="visible"/>
                                      </p:to>
                                    </p:set>
                                    <p:animEffect transition="in" filter="fade">
                                      <p:cBhvr>
                                        <p:cTn id="17" dur="500"/>
                                        <p:tgtEl>
                                          <p:spTgt spid="2662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6627">
                                            <p:txEl>
                                              <p:pRg st="3" end="3"/>
                                            </p:txEl>
                                          </p:spTgt>
                                        </p:tgtEl>
                                        <p:attrNameLst>
                                          <p:attrName>style.visibility</p:attrName>
                                        </p:attrNameLst>
                                      </p:cBhvr>
                                      <p:to>
                                        <p:strVal val="visible"/>
                                      </p:to>
                                    </p:set>
                                    <p:animEffect transition="in" filter="fade">
                                      <p:cBhvr>
                                        <p:cTn id="20" dur="500"/>
                                        <p:tgtEl>
                                          <p:spTgt spid="2662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6627">
                                            <p:txEl>
                                              <p:pRg st="4" end="4"/>
                                            </p:txEl>
                                          </p:spTgt>
                                        </p:tgtEl>
                                        <p:attrNameLst>
                                          <p:attrName>style.visibility</p:attrName>
                                        </p:attrNameLst>
                                      </p:cBhvr>
                                      <p:to>
                                        <p:strVal val="visible"/>
                                      </p:to>
                                    </p:set>
                                    <p:animEffect transition="in" filter="fade">
                                      <p:cBhvr>
                                        <p:cTn id="23" dur="500"/>
                                        <p:tgtEl>
                                          <p:spTgt spid="2662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6629"/>
                                        </p:tgtEl>
                                        <p:attrNameLst>
                                          <p:attrName>style.visibility</p:attrName>
                                        </p:attrNameLst>
                                      </p:cBhvr>
                                      <p:to>
                                        <p:strVal val="visible"/>
                                      </p:to>
                                    </p:set>
                                    <p:animEffect transition="in" filter="fade">
                                      <p:cBhvr>
                                        <p:cTn id="26" dur="500"/>
                                        <p:tgtEl>
                                          <p:spTgt spid="266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6627">
                                            <p:txEl>
                                              <p:pRg st="6" end="6"/>
                                            </p:txEl>
                                          </p:spTgt>
                                        </p:tgtEl>
                                        <p:attrNameLst>
                                          <p:attrName>style.visibility</p:attrName>
                                        </p:attrNameLst>
                                      </p:cBhvr>
                                      <p:to>
                                        <p:strVal val="visible"/>
                                      </p:to>
                                    </p:set>
                                    <p:animEffect transition="in" filter="fade">
                                      <p:cBhvr>
                                        <p:cTn id="31" dur="500"/>
                                        <p:tgtEl>
                                          <p:spTgt spid="26627">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6627">
                                            <p:txEl>
                                              <p:pRg st="7" end="7"/>
                                            </p:txEl>
                                          </p:spTgt>
                                        </p:tgtEl>
                                        <p:attrNameLst>
                                          <p:attrName>style.visibility</p:attrName>
                                        </p:attrNameLst>
                                      </p:cBhvr>
                                      <p:to>
                                        <p:strVal val="visible"/>
                                      </p:to>
                                    </p:set>
                                    <p:animEffect transition="in" filter="fade">
                                      <p:cBhvr>
                                        <p:cTn id="34" dur="500"/>
                                        <p:tgtEl>
                                          <p:spTgt spid="26627">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627">
                                            <p:txEl>
                                              <p:pRg st="9" end="9"/>
                                            </p:txEl>
                                          </p:spTgt>
                                        </p:tgtEl>
                                        <p:attrNameLst>
                                          <p:attrName>style.visibility</p:attrName>
                                        </p:attrNameLst>
                                      </p:cBhvr>
                                      <p:to>
                                        <p:strVal val="visible"/>
                                      </p:to>
                                    </p:set>
                                    <p:animEffect transition="in" filter="fade">
                                      <p:cBhvr>
                                        <p:cTn id="39" dur="500"/>
                                        <p:tgtEl>
                                          <p:spTgt spid="266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0283-5838-47F0-93AB-55F39E3A0F64}"/>
              </a:ext>
            </a:extLst>
          </p:cNvPr>
          <p:cNvSpPr>
            <a:spLocks noGrp="1"/>
          </p:cNvSpPr>
          <p:nvPr>
            <p:ph type="title"/>
          </p:nvPr>
        </p:nvSpPr>
        <p:spPr/>
        <p:txBody>
          <a:bodyPr/>
          <a:lstStyle/>
          <a:p>
            <a:pPr>
              <a:defRPr/>
            </a:pPr>
            <a:r>
              <a:rPr lang="en-US" altLang="en-US">
                <a:ea typeface="MS PGothic" charset="-128"/>
              </a:rPr>
              <a:t>Testing the Game</a:t>
            </a:r>
          </a:p>
        </p:txBody>
      </p:sp>
      <p:sp>
        <p:nvSpPr>
          <p:cNvPr id="27651" name="Content Placeholder 2">
            <a:extLst>
              <a:ext uri="{FF2B5EF4-FFF2-40B4-BE49-F238E27FC236}">
                <a16:creationId xmlns:a16="http://schemas.microsoft.com/office/drawing/2014/main" id="{2BDA4C60-41C6-4F0B-9CCA-07D44553F9B6}"/>
              </a:ext>
            </a:extLst>
          </p:cNvPr>
          <p:cNvSpPr>
            <a:spLocks noGrp="1" noChangeArrowheads="1"/>
          </p:cNvSpPr>
          <p:nvPr>
            <p:ph idx="1"/>
          </p:nvPr>
        </p:nvSpPr>
        <p:spPr/>
        <p:txBody>
          <a:bodyPr/>
          <a:lstStyle/>
          <a:p>
            <a:pPr>
              <a:lnSpc>
                <a:spcPct val="90000"/>
              </a:lnSpc>
            </a:pPr>
            <a:r>
              <a:rPr lang="en-US" altLang="en-US" dirty="0"/>
              <a:t>Understand the game thoroughly</a:t>
            </a:r>
          </a:p>
          <a:p>
            <a:pPr lvl="1">
              <a:lnSpc>
                <a:spcPct val="90000"/>
              </a:lnSpc>
            </a:pPr>
            <a:r>
              <a:rPr lang="en-US" altLang="en-US" dirty="0"/>
              <a:t>Knows what to test, why there is a need to do so, when to test and how to test</a:t>
            </a:r>
          </a:p>
          <a:p>
            <a:pPr lvl="1">
              <a:lnSpc>
                <a:spcPct val="90000"/>
              </a:lnSpc>
            </a:pPr>
            <a:r>
              <a:rPr lang="en-US" altLang="en-US" dirty="0"/>
              <a:t>Involved at the start of game </a:t>
            </a:r>
            <a:r>
              <a:rPr lang="en-US" altLang="en-US" dirty="0" err="1"/>
              <a:t>conceptualisation</a:t>
            </a:r>
            <a:endParaRPr lang="en-US" altLang="en-US" dirty="0"/>
          </a:p>
          <a:p>
            <a:pPr>
              <a:lnSpc>
                <a:spcPct val="90000"/>
              </a:lnSpc>
            </a:pPr>
            <a:r>
              <a:rPr lang="en-US" altLang="en-US" dirty="0"/>
              <a:t>Possess excellent communication skills and people skills</a:t>
            </a:r>
          </a:p>
          <a:p>
            <a:pPr lvl="1">
              <a:lnSpc>
                <a:spcPct val="90000"/>
              </a:lnSpc>
            </a:pPr>
            <a:r>
              <a:rPr lang="en-US" altLang="en-US" dirty="0"/>
              <a:t>Inquisitive and gives constructive feedback</a:t>
            </a:r>
          </a:p>
          <a:p>
            <a:pPr>
              <a:lnSpc>
                <a:spcPct val="90000"/>
              </a:lnSpc>
            </a:pPr>
            <a:r>
              <a:rPr lang="en-US" altLang="en-US" dirty="0"/>
              <a:t>Additional focus on usability and playability of the game</a:t>
            </a:r>
          </a:p>
        </p:txBody>
      </p:sp>
      <p:sp>
        <p:nvSpPr>
          <p:cNvPr id="27652" name="Slide Number Placeholder 3">
            <a:extLst>
              <a:ext uri="{FF2B5EF4-FFF2-40B4-BE49-F238E27FC236}">
                <a16:creationId xmlns:a16="http://schemas.microsoft.com/office/drawing/2014/main" id="{46FFAE98-7429-42BB-840A-7C8FEF75847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099D04EB-46BF-4A3A-8E51-5530A7E01434}" type="slidenum">
              <a:rPr kumimoji="0" lang="en-US" altLang="en-US" sz="1200" b="0" smtClean="0"/>
              <a:pPr>
                <a:spcBef>
                  <a:spcPct val="50000"/>
                </a:spcBef>
                <a:buClrTx/>
                <a:buSzTx/>
                <a:buFontTx/>
                <a:buNone/>
              </a:pPr>
              <a:t>16</a:t>
            </a:fld>
            <a:endParaRPr kumimoji="0" lang="en-US" altLang="en-US" sz="1200" b="0"/>
          </a:p>
        </p:txBody>
      </p:sp>
      <p:pic>
        <p:nvPicPr>
          <p:cNvPr id="3" name="Audio 2">
            <a:hlinkClick r:id="" action="ppaction://media"/>
            <a:extLst>
              <a:ext uri="{FF2B5EF4-FFF2-40B4-BE49-F238E27FC236}">
                <a16:creationId xmlns:a16="http://schemas.microsoft.com/office/drawing/2014/main" id="{A3D35DC2-9C87-4604-8C54-4C19483B0D0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p:transition spd="slow" advTm="8648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651">
                                            <p:txEl>
                                              <p:pRg st="0" end="0"/>
                                            </p:txEl>
                                          </p:spTgt>
                                        </p:tgtEl>
                                        <p:attrNameLst>
                                          <p:attrName>style.visibility</p:attrName>
                                        </p:attrNameLst>
                                      </p:cBhvr>
                                      <p:to>
                                        <p:strVal val="visible"/>
                                      </p:to>
                                    </p:set>
                                    <p:animEffect transition="in" filter="fade">
                                      <p:cBhvr>
                                        <p:cTn id="11" dur="500"/>
                                        <p:tgtEl>
                                          <p:spTgt spid="27651">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7651">
                                            <p:txEl>
                                              <p:pRg st="1" end="1"/>
                                            </p:txEl>
                                          </p:spTgt>
                                        </p:tgtEl>
                                        <p:attrNameLst>
                                          <p:attrName>style.visibility</p:attrName>
                                        </p:attrNameLst>
                                      </p:cBhvr>
                                      <p:to>
                                        <p:strVal val="visible"/>
                                      </p:to>
                                    </p:set>
                                    <p:animEffect transition="in" filter="fade">
                                      <p:cBhvr>
                                        <p:cTn id="14" dur="500"/>
                                        <p:tgtEl>
                                          <p:spTgt spid="27651">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7651">
                                            <p:txEl>
                                              <p:pRg st="2" end="2"/>
                                            </p:txEl>
                                          </p:spTgt>
                                        </p:tgtEl>
                                        <p:attrNameLst>
                                          <p:attrName>style.visibility</p:attrName>
                                        </p:attrNameLst>
                                      </p:cBhvr>
                                      <p:to>
                                        <p:strVal val="visible"/>
                                      </p:to>
                                    </p:set>
                                    <p:animEffect transition="in" filter="fade">
                                      <p:cBhvr>
                                        <p:cTn id="17" dur="500"/>
                                        <p:tgtEl>
                                          <p:spTgt spid="276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651">
                                            <p:txEl>
                                              <p:pRg st="3" end="3"/>
                                            </p:txEl>
                                          </p:spTgt>
                                        </p:tgtEl>
                                        <p:attrNameLst>
                                          <p:attrName>style.visibility</p:attrName>
                                        </p:attrNameLst>
                                      </p:cBhvr>
                                      <p:to>
                                        <p:strVal val="visible"/>
                                      </p:to>
                                    </p:set>
                                    <p:animEffect transition="in" filter="fade">
                                      <p:cBhvr>
                                        <p:cTn id="22" dur="500"/>
                                        <p:tgtEl>
                                          <p:spTgt spid="2765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7651">
                                            <p:txEl>
                                              <p:pRg st="4" end="4"/>
                                            </p:txEl>
                                          </p:spTgt>
                                        </p:tgtEl>
                                        <p:attrNameLst>
                                          <p:attrName>style.visibility</p:attrName>
                                        </p:attrNameLst>
                                      </p:cBhvr>
                                      <p:to>
                                        <p:strVal val="visible"/>
                                      </p:to>
                                    </p:set>
                                    <p:animEffect transition="in" filter="fade">
                                      <p:cBhvr>
                                        <p:cTn id="25" dur="500"/>
                                        <p:tgtEl>
                                          <p:spTgt spid="2765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651">
                                            <p:txEl>
                                              <p:pRg st="5" end="5"/>
                                            </p:txEl>
                                          </p:spTgt>
                                        </p:tgtEl>
                                        <p:attrNameLst>
                                          <p:attrName>style.visibility</p:attrName>
                                        </p:attrNameLst>
                                      </p:cBhvr>
                                      <p:to>
                                        <p:strVal val="visible"/>
                                      </p:to>
                                    </p:set>
                                    <p:animEffect transition="in" filter="fade">
                                      <p:cBhvr>
                                        <p:cTn id="30"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4F6B-89FD-4185-8906-A2C5251F7866}"/>
              </a:ext>
            </a:extLst>
          </p:cNvPr>
          <p:cNvSpPr>
            <a:spLocks noGrp="1"/>
          </p:cNvSpPr>
          <p:nvPr>
            <p:ph type="title"/>
          </p:nvPr>
        </p:nvSpPr>
        <p:spPr/>
        <p:txBody>
          <a:bodyPr/>
          <a:lstStyle/>
          <a:p>
            <a:pPr>
              <a:defRPr/>
            </a:pPr>
            <a:r>
              <a:rPr lang="en-US" altLang="en-US">
                <a:ea typeface="MS PGothic" charset="-128"/>
              </a:rPr>
              <a:t>Summary</a:t>
            </a:r>
          </a:p>
        </p:txBody>
      </p:sp>
      <p:sp>
        <p:nvSpPr>
          <p:cNvPr id="43011" name="Content Placeholder 2">
            <a:extLst>
              <a:ext uri="{FF2B5EF4-FFF2-40B4-BE49-F238E27FC236}">
                <a16:creationId xmlns:a16="http://schemas.microsoft.com/office/drawing/2014/main" id="{F6567D34-6BCD-47C3-8010-CA4E44EAF0BF}"/>
              </a:ext>
            </a:extLst>
          </p:cNvPr>
          <p:cNvSpPr>
            <a:spLocks noGrp="1" noChangeArrowheads="1"/>
          </p:cNvSpPr>
          <p:nvPr>
            <p:ph idx="1"/>
          </p:nvPr>
        </p:nvSpPr>
        <p:spPr/>
        <p:txBody>
          <a:bodyPr/>
          <a:lstStyle/>
          <a:p>
            <a:r>
              <a:rPr lang="en-US" altLang="en-US" dirty="0"/>
              <a:t>You should have a better understanding of:</a:t>
            </a:r>
          </a:p>
          <a:p>
            <a:pPr lvl="1"/>
            <a:r>
              <a:rPr lang="en-US" altLang="en-US" dirty="0"/>
              <a:t>Game production roles</a:t>
            </a:r>
          </a:p>
          <a:p>
            <a:pPr lvl="2"/>
            <a:r>
              <a:rPr lang="en-US" altLang="en-US" dirty="0"/>
              <a:t>Product Owner</a:t>
            </a:r>
          </a:p>
          <a:p>
            <a:pPr lvl="2"/>
            <a:r>
              <a:rPr lang="en-US" altLang="en-US" dirty="0"/>
              <a:t>Producer</a:t>
            </a:r>
          </a:p>
          <a:p>
            <a:pPr lvl="2"/>
            <a:r>
              <a:rPr lang="en-US" altLang="en-US" dirty="0"/>
              <a:t>Game Designer</a:t>
            </a:r>
          </a:p>
          <a:p>
            <a:pPr lvl="2"/>
            <a:r>
              <a:rPr lang="en-US" altLang="en-US" dirty="0"/>
              <a:t>Game Artist</a:t>
            </a:r>
          </a:p>
          <a:p>
            <a:pPr lvl="2"/>
            <a:r>
              <a:rPr lang="en-US" altLang="en-US" dirty="0"/>
              <a:t>Audio Designer</a:t>
            </a:r>
          </a:p>
          <a:p>
            <a:pPr lvl="2"/>
            <a:r>
              <a:rPr lang="en-US" altLang="en-US" dirty="0"/>
              <a:t>Game Programmer</a:t>
            </a:r>
          </a:p>
          <a:p>
            <a:pPr lvl="2"/>
            <a:r>
              <a:rPr lang="en-US" altLang="en-US" dirty="0"/>
              <a:t>Quality Tester</a:t>
            </a:r>
          </a:p>
        </p:txBody>
      </p:sp>
      <p:sp>
        <p:nvSpPr>
          <p:cNvPr id="43012" name="Slide Number Placeholder 3">
            <a:extLst>
              <a:ext uri="{FF2B5EF4-FFF2-40B4-BE49-F238E27FC236}">
                <a16:creationId xmlns:a16="http://schemas.microsoft.com/office/drawing/2014/main" id="{16E9E339-A3C3-48DC-9A8A-6E257166B8A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98A9601D-3AA0-447D-A094-A17800677A32}" type="slidenum">
              <a:rPr kumimoji="0" lang="en-US" altLang="en-US" sz="1200" b="0" smtClean="0"/>
              <a:pPr>
                <a:spcBef>
                  <a:spcPct val="50000"/>
                </a:spcBef>
                <a:buClrTx/>
                <a:buSzTx/>
                <a:buFontTx/>
                <a:buNone/>
              </a:pPr>
              <a:t>17</a:t>
            </a:fld>
            <a:endParaRPr kumimoji="0" lang="en-US" altLang="en-US" sz="1200" b="0"/>
          </a:p>
        </p:txBody>
      </p:sp>
      <p:pic>
        <p:nvPicPr>
          <p:cNvPr id="2050" name="Picture 2" descr="5955 Best are you not entertained. images in 2020 | Funny, Humor ...">
            <a:extLst>
              <a:ext uri="{FF2B5EF4-FFF2-40B4-BE49-F238E27FC236}">
                <a16:creationId xmlns:a16="http://schemas.microsoft.com/office/drawing/2014/main" id="{6EA0C3FE-1480-448E-87FC-CE1F1136A6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900" y="2057400"/>
            <a:ext cx="3581400" cy="358140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857BD995-F2CF-47E4-A3E0-E08421A1DA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305657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9964">
        <p15:prstTrans prst="curtains"/>
      </p:transition>
    </mc:Choice>
    <mc:Fallback>
      <p:transition spd="slow" advTm="299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CF04-292A-423B-9BF1-18B10B3F3790}"/>
              </a:ext>
            </a:extLst>
          </p:cNvPr>
          <p:cNvSpPr>
            <a:spLocks noGrp="1"/>
          </p:cNvSpPr>
          <p:nvPr>
            <p:ph type="title"/>
          </p:nvPr>
        </p:nvSpPr>
        <p:spPr/>
        <p:txBody>
          <a:bodyPr/>
          <a:lstStyle/>
          <a:p>
            <a:pPr>
              <a:defRPr/>
            </a:pPr>
            <a:r>
              <a:rPr lang="en-US" altLang="en-US">
                <a:ea typeface="MS PGothic" charset="-128"/>
              </a:rPr>
              <a:t>The Team</a:t>
            </a:r>
          </a:p>
        </p:txBody>
      </p:sp>
      <p:grpSp>
        <p:nvGrpSpPr>
          <p:cNvPr id="20" name="Group 19">
            <a:extLst>
              <a:ext uri="{FF2B5EF4-FFF2-40B4-BE49-F238E27FC236}">
                <a16:creationId xmlns:a16="http://schemas.microsoft.com/office/drawing/2014/main" id="{C0B2E15C-8C1D-47E9-9B2E-A351553722D6}"/>
              </a:ext>
            </a:extLst>
          </p:cNvPr>
          <p:cNvGrpSpPr>
            <a:grpSpLocks/>
          </p:cNvGrpSpPr>
          <p:nvPr/>
        </p:nvGrpSpPr>
        <p:grpSpPr bwMode="auto">
          <a:xfrm>
            <a:off x="4857759" y="1082334"/>
            <a:ext cx="1609725" cy="2198688"/>
            <a:chOff x="609600" y="1981200"/>
            <a:chExt cx="1610510" cy="2198132"/>
          </a:xfrm>
        </p:grpSpPr>
        <p:pic>
          <p:nvPicPr>
            <p:cNvPr id="12312" name="Picture 4" descr="rbrb_2750.png">
              <a:extLst>
                <a:ext uri="{FF2B5EF4-FFF2-40B4-BE49-F238E27FC236}">
                  <a16:creationId xmlns:a16="http://schemas.microsoft.com/office/drawing/2014/main" id="{1A38CC71-9151-40F0-9930-B6D9B5599E3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981200"/>
              <a:ext cx="1610510" cy="185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3" name="TextBox 5">
              <a:extLst>
                <a:ext uri="{FF2B5EF4-FFF2-40B4-BE49-F238E27FC236}">
                  <a16:creationId xmlns:a16="http://schemas.microsoft.com/office/drawing/2014/main" id="{D361B054-B502-410B-A346-D21B492A575B}"/>
                </a:ext>
              </a:extLst>
            </p:cNvPr>
            <p:cNvSpPr txBox="1">
              <a:spLocks noChangeArrowheads="1"/>
            </p:cNvSpPr>
            <p:nvPr/>
          </p:nvSpPr>
          <p:spPr bwMode="auto">
            <a:xfrm>
              <a:off x="990600" y="3810000"/>
              <a:ext cx="7350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2400" b="0">
                  <a:latin typeface="Verdana" panose="020B0604030504040204" pitchFamily="34" charset="0"/>
                </a:rPr>
                <a:t>Artists</a:t>
              </a:r>
            </a:p>
          </p:txBody>
        </p:sp>
      </p:grpSp>
      <p:grpSp>
        <p:nvGrpSpPr>
          <p:cNvPr id="17" name="Group 16">
            <a:extLst>
              <a:ext uri="{FF2B5EF4-FFF2-40B4-BE49-F238E27FC236}">
                <a16:creationId xmlns:a16="http://schemas.microsoft.com/office/drawing/2014/main" id="{1FF37C8C-6074-4086-8C1A-DFA2D936FF7F}"/>
              </a:ext>
            </a:extLst>
          </p:cNvPr>
          <p:cNvGrpSpPr>
            <a:grpSpLocks/>
          </p:cNvGrpSpPr>
          <p:nvPr/>
        </p:nvGrpSpPr>
        <p:grpSpPr bwMode="auto">
          <a:xfrm>
            <a:off x="3429000" y="4038600"/>
            <a:ext cx="1319213" cy="2017713"/>
            <a:chOff x="2795300" y="3463663"/>
            <a:chExt cx="1319500" cy="2017931"/>
          </a:xfrm>
        </p:grpSpPr>
        <p:pic>
          <p:nvPicPr>
            <p:cNvPr id="12310" name="Picture 14" descr="rbsm2_09.png">
              <a:extLst>
                <a:ext uri="{FF2B5EF4-FFF2-40B4-BE49-F238E27FC236}">
                  <a16:creationId xmlns:a16="http://schemas.microsoft.com/office/drawing/2014/main" id="{A1D7639E-C153-4CE6-8518-10FD7768F52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07511" y="3463663"/>
              <a:ext cx="1207289" cy="179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1" name="TextBox 15">
              <a:extLst>
                <a:ext uri="{FF2B5EF4-FFF2-40B4-BE49-F238E27FC236}">
                  <a16:creationId xmlns:a16="http://schemas.microsoft.com/office/drawing/2014/main" id="{3C7A7EB5-8D26-4B50-AD90-B3AC8A1EF847}"/>
                </a:ext>
              </a:extLst>
            </p:cNvPr>
            <p:cNvSpPr txBox="1">
              <a:spLocks noChangeArrowheads="1"/>
            </p:cNvSpPr>
            <p:nvPr/>
          </p:nvSpPr>
          <p:spPr bwMode="auto">
            <a:xfrm>
              <a:off x="2795300" y="4835263"/>
              <a:ext cx="10646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lgn="ctr">
                <a:spcBef>
                  <a:spcPct val="0"/>
                </a:spcBef>
                <a:buClrTx/>
                <a:buSzTx/>
                <a:buFontTx/>
                <a:buNone/>
              </a:pPr>
              <a:r>
                <a:rPr kumimoji="0" lang="en-US" altLang="en-US" sz="2400" b="0">
                  <a:latin typeface="Verdana" panose="020B0604030504040204" pitchFamily="34" charset="0"/>
                </a:rPr>
                <a:t>Audio</a:t>
              </a:r>
            </a:p>
            <a:p>
              <a:pPr algn="ctr">
                <a:spcBef>
                  <a:spcPct val="0"/>
                </a:spcBef>
                <a:buClrTx/>
                <a:buSzTx/>
                <a:buFontTx/>
                <a:buNone/>
              </a:pPr>
              <a:r>
                <a:rPr kumimoji="0" lang="en-US" altLang="en-US" sz="2400" b="0">
                  <a:latin typeface="Verdana" panose="020B0604030504040204" pitchFamily="34" charset="0"/>
                </a:rPr>
                <a:t>Designers</a:t>
              </a:r>
            </a:p>
          </p:txBody>
        </p:sp>
      </p:grpSp>
      <p:grpSp>
        <p:nvGrpSpPr>
          <p:cNvPr id="23" name="Group 22">
            <a:extLst>
              <a:ext uri="{FF2B5EF4-FFF2-40B4-BE49-F238E27FC236}">
                <a16:creationId xmlns:a16="http://schemas.microsoft.com/office/drawing/2014/main" id="{65239153-0BA3-4FF8-AC4C-2A4304003800}"/>
              </a:ext>
            </a:extLst>
          </p:cNvPr>
          <p:cNvGrpSpPr>
            <a:grpSpLocks/>
          </p:cNvGrpSpPr>
          <p:nvPr/>
        </p:nvGrpSpPr>
        <p:grpSpPr bwMode="auto">
          <a:xfrm>
            <a:off x="304800" y="914400"/>
            <a:ext cx="868363" cy="2474913"/>
            <a:chOff x="3935130" y="3200400"/>
            <a:chExt cx="867583" cy="2475131"/>
          </a:xfrm>
        </p:grpSpPr>
        <p:pic>
          <p:nvPicPr>
            <p:cNvPr id="12308" name="Picture 20" descr="aa0538400.png">
              <a:extLst>
                <a:ext uri="{FF2B5EF4-FFF2-40B4-BE49-F238E27FC236}">
                  <a16:creationId xmlns:a16="http://schemas.microsoft.com/office/drawing/2014/main" id="{AA9BFE4E-B439-400F-BD1C-8A5BE124DDA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3200400"/>
              <a:ext cx="627207" cy="1867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9" name="TextBox 21">
              <a:extLst>
                <a:ext uri="{FF2B5EF4-FFF2-40B4-BE49-F238E27FC236}">
                  <a16:creationId xmlns:a16="http://schemas.microsoft.com/office/drawing/2014/main" id="{DBA27D3B-1192-463D-930B-184CDCAD1ADF}"/>
                </a:ext>
              </a:extLst>
            </p:cNvPr>
            <p:cNvSpPr txBox="1">
              <a:spLocks noChangeArrowheads="1"/>
            </p:cNvSpPr>
            <p:nvPr/>
          </p:nvSpPr>
          <p:spPr bwMode="auto">
            <a:xfrm>
              <a:off x="3935130" y="5029200"/>
              <a:ext cx="8675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lgn="ctr">
                <a:spcBef>
                  <a:spcPct val="0"/>
                </a:spcBef>
                <a:buClrTx/>
                <a:buSzTx/>
                <a:buFontTx/>
                <a:buNone/>
              </a:pPr>
              <a:r>
                <a:rPr kumimoji="0" lang="en-US" altLang="en-US" sz="2400" b="0">
                  <a:latin typeface="Verdana" panose="020B0604030504040204" pitchFamily="34" charset="0"/>
                </a:rPr>
                <a:t>Product</a:t>
              </a:r>
            </a:p>
            <a:p>
              <a:pPr algn="ctr">
                <a:spcBef>
                  <a:spcPct val="0"/>
                </a:spcBef>
                <a:buClrTx/>
                <a:buSzTx/>
                <a:buFontTx/>
                <a:buNone/>
              </a:pPr>
              <a:r>
                <a:rPr kumimoji="0" lang="en-US" altLang="en-US" sz="2400" b="0">
                  <a:latin typeface="Verdana" panose="020B0604030504040204" pitchFamily="34" charset="0"/>
                </a:rPr>
                <a:t>Owner</a:t>
              </a:r>
            </a:p>
          </p:txBody>
        </p:sp>
      </p:grpSp>
      <p:grpSp>
        <p:nvGrpSpPr>
          <p:cNvPr id="26" name="Group 25">
            <a:extLst>
              <a:ext uri="{FF2B5EF4-FFF2-40B4-BE49-F238E27FC236}">
                <a16:creationId xmlns:a16="http://schemas.microsoft.com/office/drawing/2014/main" id="{1462C35C-2C1D-4EE6-B0ED-A95C2EE09904}"/>
              </a:ext>
            </a:extLst>
          </p:cNvPr>
          <p:cNvGrpSpPr>
            <a:grpSpLocks/>
          </p:cNvGrpSpPr>
          <p:nvPr/>
        </p:nvGrpSpPr>
        <p:grpSpPr bwMode="auto">
          <a:xfrm>
            <a:off x="533400" y="3581400"/>
            <a:ext cx="2146300" cy="1817688"/>
            <a:chOff x="1905000" y="4389182"/>
            <a:chExt cx="2222602" cy="1893332"/>
          </a:xfrm>
        </p:grpSpPr>
        <p:pic>
          <p:nvPicPr>
            <p:cNvPr id="12306" name="Picture 23" descr="rbs1_00.png">
              <a:extLst>
                <a:ext uri="{FF2B5EF4-FFF2-40B4-BE49-F238E27FC236}">
                  <a16:creationId xmlns:a16="http://schemas.microsoft.com/office/drawing/2014/main" id="{1BB39039-36B5-40DA-95CA-922B833D79E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905000" y="4389182"/>
              <a:ext cx="2222602" cy="185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7" name="TextBox 24">
              <a:extLst>
                <a:ext uri="{FF2B5EF4-FFF2-40B4-BE49-F238E27FC236}">
                  <a16:creationId xmlns:a16="http://schemas.microsoft.com/office/drawing/2014/main" id="{42811B38-A324-425D-95EC-02D4F2294684}"/>
                </a:ext>
              </a:extLst>
            </p:cNvPr>
            <p:cNvSpPr txBox="1">
              <a:spLocks noChangeArrowheads="1"/>
            </p:cNvSpPr>
            <p:nvPr/>
          </p:nvSpPr>
          <p:spPr bwMode="auto">
            <a:xfrm>
              <a:off x="2895600" y="5913182"/>
              <a:ext cx="9973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2400" b="0">
                  <a:latin typeface="Verdana" panose="020B0604030504040204" pitchFamily="34" charset="0"/>
                </a:rPr>
                <a:t>Producer</a:t>
              </a:r>
            </a:p>
          </p:txBody>
        </p:sp>
      </p:grpSp>
      <p:grpSp>
        <p:nvGrpSpPr>
          <p:cNvPr id="29" name="Group 28">
            <a:extLst>
              <a:ext uri="{FF2B5EF4-FFF2-40B4-BE49-F238E27FC236}">
                <a16:creationId xmlns:a16="http://schemas.microsoft.com/office/drawing/2014/main" id="{4217A246-F3D7-47FA-842B-40FBF879D4F8}"/>
              </a:ext>
            </a:extLst>
          </p:cNvPr>
          <p:cNvGrpSpPr>
            <a:grpSpLocks/>
          </p:cNvGrpSpPr>
          <p:nvPr/>
        </p:nvGrpSpPr>
        <p:grpSpPr bwMode="auto">
          <a:xfrm>
            <a:off x="2844800" y="990600"/>
            <a:ext cx="992188" cy="2398713"/>
            <a:chOff x="4036621" y="3886200"/>
            <a:chExt cx="992579" cy="2398931"/>
          </a:xfrm>
        </p:grpSpPr>
        <p:pic>
          <p:nvPicPr>
            <p:cNvPr id="12304" name="Picture 26" descr="bu001302.png">
              <a:extLst>
                <a:ext uri="{FF2B5EF4-FFF2-40B4-BE49-F238E27FC236}">
                  <a16:creationId xmlns:a16="http://schemas.microsoft.com/office/drawing/2014/main" id="{1E6034EC-D64F-4937-86B6-E09119E9D0E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054478" y="3886200"/>
              <a:ext cx="898522" cy="186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TextBox 27">
              <a:extLst>
                <a:ext uri="{FF2B5EF4-FFF2-40B4-BE49-F238E27FC236}">
                  <a16:creationId xmlns:a16="http://schemas.microsoft.com/office/drawing/2014/main" id="{741091B9-C2F7-4D9E-BFC9-9C35FAD84854}"/>
                </a:ext>
              </a:extLst>
            </p:cNvPr>
            <p:cNvSpPr txBox="1">
              <a:spLocks noChangeArrowheads="1"/>
            </p:cNvSpPr>
            <p:nvPr/>
          </p:nvSpPr>
          <p:spPr bwMode="auto">
            <a:xfrm>
              <a:off x="4036621" y="5638800"/>
              <a:ext cx="9925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lgn="ctr">
                <a:spcBef>
                  <a:spcPct val="0"/>
                </a:spcBef>
                <a:buClrTx/>
                <a:buSzTx/>
                <a:buFontTx/>
                <a:buNone/>
              </a:pPr>
              <a:r>
                <a:rPr kumimoji="0" lang="en-US" altLang="en-US" sz="2400" b="0">
                  <a:latin typeface="Verdana" panose="020B0604030504040204" pitchFamily="34" charset="0"/>
                </a:rPr>
                <a:t>Game</a:t>
              </a:r>
            </a:p>
            <a:p>
              <a:pPr algn="ctr">
                <a:spcBef>
                  <a:spcPct val="0"/>
                </a:spcBef>
                <a:buClrTx/>
                <a:buSzTx/>
                <a:buFontTx/>
                <a:buNone/>
              </a:pPr>
              <a:r>
                <a:rPr kumimoji="0" lang="en-US" altLang="en-US" sz="2400" b="0">
                  <a:latin typeface="Verdana" panose="020B0604030504040204" pitchFamily="34" charset="0"/>
                </a:rPr>
                <a:t>Designer</a:t>
              </a:r>
            </a:p>
          </p:txBody>
        </p:sp>
      </p:grpSp>
      <p:grpSp>
        <p:nvGrpSpPr>
          <p:cNvPr id="32" name="Group 31">
            <a:extLst>
              <a:ext uri="{FF2B5EF4-FFF2-40B4-BE49-F238E27FC236}">
                <a16:creationId xmlns:a16="http://schemas.microsoft.com/office/drawing/2014/main" id="{1B018C42-2F7F-4CE5-810D-A8B85FABCADF}"/>
              </a:ext>
            </a:extLst>
          </p:cNvPr>
          <p:cNvGrpSpPr>
            <a:grpSpLocks/>
          </p:cNvGrpSpPr>
          <p:nvPr/>
        </p:nvGrpSpPr>
        <p:grpSpPr bwMode="auto">
          <a:xfrm>
            <a:off x="6629400" y="2743039"/>
            <a:ext cx="1828800" cy="2122488"/>
            <a:chOff x="6629400" y="1600200"/>
            <a:chExt cx="1828800" cy="2121932"/>
          </a:xfrm>
        </p:grpSpPr>
        <p:pic>
          <p:nvPicPr>
            <p:cNvPr id="12300" name="Picture 8" descr="md000613.png">
              <a:extLst>
                <a:ext uri="{FF2B5EF4-FFF2-40B4-BE49-F238E27FC236}">
                  <a16:creationId xmlns:a16="http://schemas.microsoft.com/office/drawing/2014/main" id="{90ED335C-D835-4B6C-99E3-83B520AFA9B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696200" y="1676399"/>
              <a:ext cx="762000" cy="183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1" name="TextBox 9">
              <a:extLst>
                <a:ext uri="{FF2B5EF4-FFF2-40B4-BE49-F238E27FC236}">
                  <a16:creationId xmlns:a16="http://schemas.microsoft.com/office/drawing/2014/main" id="{514C7DBC-A666-4C27-9251-A9204D42EC55}"/>
                </a:ext>
              </a:extLst>
            </p:cNvPr>
            <p:cNvSpPr txBox="1">
              <a:spLocks noChangeArrowheads="1"/>
            </p:cNvSpPr>
            <p:nvPr/>
          </p:nvSpPr>
          <p:spPr bwMode="auto">
            <a:xfrm>
              <a:off x="6705600" y="3352800"/>
              <a:ext cx="15405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2400" b="0">
                  <a:latin typeface="Verdana" panose="020B0604030504040204" pitchFamily="34" charset="0"/>
                </a:rPr>
                <a:t>Quality Testers</a:t>
              </a:r>
            </a:p>
          </p:txBody>
        </p:sp>
        <p:pic>
          <p:nvPicPr>
            <p:cNvPr id="12302" name="Picture 29" descr="rbso_23.png">
              <a:extLst>
                <a:ext uri="{FF2B5EF4-FFF2-40B4-BE49-F238E27FC236}">
                  <a16:creationId xmlns:a16="http://schemas.microsoft.com/office/drawing/2014/main" id="{F479DBA3-FF09-4FB7-810A-E93237A7B587}"/>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29400" y="1676400"/>
              <a:ext cx="742969" cy="184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3" name="Picture 30" descr="skd182715sdc.png">
              <a:extLst>
                <a:ext uri="{FF2B5EF4-FFF2-40B4-BE49-F238E27FC236}">
                  <a16:creationId xmlns:a16="http://schemas.microsoft.com/office/drawing/2014/main" id="{51B1F161-324F-407C-8F7F-ADE3DFD06C35}"/>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315200" y="1600200"/>
              <a:ext cx="51181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A0623D24-AC64-475B-9AC0-FE46DBD4E813}"/>
              </a:ext>
            </a:extLst>
          </p:cNvPr>
          <p:cNvGrpSpPr>
            <a:grpSpLocks/>
          </p:cNvGrpSpPr>
          <p:nvPr/>
        </p:nvGrpSpPr>
        <p:grpSpPr bwMode="auto">
          <a:xfrm>
            <a:off x="5235575" y="4114800"/>
            <a:ext cx="1393825" cy="2036763"/>
            <a:chOff x="6248400" y="4275478"/>
            <a:chExt cx="1394169" cy="2037454"/>
          </a:xfrm>
        </p:grpSpPr>
        <p:pic>
          <p:nvPicPr>
            <p:cNvPr id="12298" name="Picture 35" descr="fd002673.png">
              <a:extLst>
                <a:ext uri="{FF2B5EF4-FFF2-40B4-BE49-F238E27FC236}">
                  <a16:creationId xmlns:a16="http://schemas.microsoft.com/office/drawing/2014/main" id="{AE605451-E812-4DA4-A788-F572A86E55FC}"/>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427575" y="4275478"/>
              <a:ext cx="990265" cy="182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9" name="TextBox 2">
              <a:extLst>
                <a:ext uri="{FF2B5EF4-FFF2-40B4-BE49-F238E27FC236}">
                  <a16:creationId xmlns:a16="http://schemas.microsoft.com/office/drawing/2014/main" id="{599573AF-60DB-477C-B862-3124C306848F}"/>
                </a:ext>
              </a:extLst>
            </p:cNvPr>
            <p:cNvSpPr txBox="1">
              <a:spLocks noChangeArrowheads="1"/>
            </p:cNvSpPr>
            <p:nvPr/>
          </p:nvSpPr>
          <p:spPr bwMode="auto">
            <a:xfrm>
              <a:off x="6248400" y="5943600"/>
              <a:ext cx="13941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2400" b="0">
                  <a:latin typeface="Verdana" panose="020B0604030504040204" pitchFamily="34" charset="0"/>
                </a:rPr>
                <a:t>Programmers</a:t>
              </a:r>
            </a:p>
          </p:txBody>
        </p:sp>
      </p:grpSp>
      <p:pic>
        <p:nvPicPr>
          <p:cNvPr id="1026" name="Picture 2" descr="Vector Illustration Of A Comic Sound Effect Poof Royalty Free ...">
            <a:extLst>
              <a:ext uri="{FF2B5EF4-FFF2-40B4-BE49-F238E27FC236}">
                <a16:creationId xmlns:a16="http://schemas.microsoft.com/office/drawing/2014/main" id="{28EEECBB-DCC1-4DAA-9F47-883BBF461D7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67720" y="1335087"/>
            <a:ext cx="6457080" cy="44807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o be a one-man band | Grammar Zone">
            <a:extLst>
              <a:ext uri="{FF2B5EF4-FFF2-40B4-BE49-F238E27FC236}">
                <a16:creationId xmlns:a16="http://schemas.microsoft.com/office/drawing/2014/main" id="{23BD0980-CACD-4890-B1FC-39CB6E72D9A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33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29EE3C75-344E-461A-94B9-3C5FD554414A}"/>
              </a:ext>
            </a:extLst>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8585200" y="6299200"/>
            <a:ext cx="406400" cy="406400"/>
          </a:xfrm>
          <a:prstGeom prst="rect">
            <a:avLst/>
          </a:prstGeom>
        </p:spPr>
      </p:pic>
    </p:spTree>
    <p:custDataLst>
      <p:tags r:id="rId1"/>
    </p:custDataLst>
  </p:cSld>
  <p:clrMapOvr>
    <a:masterClrMapping/>
  </p:clrMapOvr>
  <p:transition spd="slow" advTm="763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8.33333E-7 2.59259E-6 L 0.43281 0.24328 " pathEditMode="relative" rAng="0" ptsTypes="AA">
                                      <p:cBhvr>
                                        <p:cTn id="45" dur="2000" fill="hold"/>
                                        <p:tgtEl>
                                          <p:spTgt spid="23"/>
                                        </p:tgtEl>
                                        <p:attrNameLst>
                                          <p:attrName>ppt_x</p:attrName>
                                          <p:attrName>ppt_y</p:attrName>
                                        </p:attrNameLst>
                                      </p:cBhvr>
                                      <p:rCtr x="21632" y="12153"/>
                                    </p:animMotion>
                                  </p:childTnLst>
                                </p:cTn>
                              </p:par>
                              <p:par>
                                <p:cTn id="46" presetID="42" presetClass="path" presetSubtype="0" accel="50000" decel="50000" fill="hold" nodeType="withEffect">
                                  <p:stCondLst>
                                    <p:cond delay="0"/>
                                  </p:stCondLst>
                                  <p:childTnLst>
                                    <p:animMotion origin="layout" path="M -4.44444E-6 3.7037E-7 L 0.32431 -0.13241 " pathEditMode="relative" rAng="0" ptsTypes="AA">
                                      <p:cBhvr>
                                        <p:cTn id="47" dur="2000" fill="hold"/>
                                        <p:tgtEl>
                                          <p:spTgt spid="26"/>
                                        </p:tgtEl>
                                        <p:attrNameLst>
                                          <p:attrName>ppt_x</p:attrName>
                                          <p:attrName>ppt_y</p:attrName>
                                        </p:attrNameLst>
                                      </p:cBhvr>
                                      <p:rCtr x="16215" y="-6620"/>
                                    </p:animMotion>
                                  </p:childTnLst>
                                </p:cTn>
                              </p:par>
                              <p:par>
                                <p:cTn id="48" presetID="42" presetClass="path" presetSubtype="0" accel="50000" decel="50000" fill="hold" nodeType="withEffect">
                                  <p:stCondLst>
                                    <p:cond delay="0"/>
                                  </p:stCondLst>
                                  <p:childTnLst>
                                    <p:animMotion origin="layout" path="M 2.22222E-6 -2.96296E-6 L 0.14826 0.23773 " pathEditMode="relative" rAng="0" ptsTypes="AA">
                                      <p:cBhvr>
                                        <p:cTn id="49" dur="2000" fill="hold"/>
                                        <p:tgtEl>
                                          <p:spTgt spid="29"/>
                                        </p:tgtEl>
                                        <p:attrNameLst>
                                          <p:attrName>ppt_x</p:attrName>
                                          <p:attrName>ppt_y</p:attrName>
                                        </p:attrNameLst>
                                      </p:cBhvr>
                                      <p:rCtr x="7413" y="11875"/>
                                    </p:animMotion>
                                  </p:childTnLst>
                                </p:cTn>
                              </p:par>
                              <p:par>
                                <p:cTn id="50" presetID="42" presetClass="path" presetSubtype="0" accel="50000" decel="50000" fill="hold" nodeType="withEffect">
                                  <p:stCondLst>
                                    <p:cond delay="0"/>
                                  </p:stCondLst>
                                  <p:childTnLst>
                                    <p:animMotion origin="layout" path="M -8.33333E-7 4.44444E-6 L -0.10035 0.23217 " pathEditMode="relative" rAng="0" ptsTypes="AA">
                                      <p:cBhvr>
                                        <p:cTn id="51" dur="2000" fill="hold"/>
                                        <p:tgtEl>
                                          <p:spTgt spid="20"/>
                                        </p:tgtEl>
                                        <p:attrNameLst>
                                          <p:attrName>ppt_x</p:attrName>
                                          <p:attrName>ppt_y</p:attrName>
                                        </p:attrNameLst>
                                      </p:cBhvr>
                                      <p:rCtr x="-5017" y="11597"/>
                                    </p:animMotion>
                                  </p:childTnLst>
                                </p:cTn>
                              </p:par>
                              <p:par>
                                <p:cTn id="52" presetID="42" presetClass="path" presetSubtype="0" accel="50000" decel="50000" fill="hold" nodeType="withEffect">
                                  <p:stCondLst>
                                    <p:cond delay="0"/>
                                  </p:stCondLst>
                                  <p:childTnLst>
                                    <p:animMotion origin="layout" path="M 1.38889E-6 3.7037E-7 L 0.05295 -0.21366 " pathEditMode="relative" rAng="0" ptsTypes="AA">
                                      <p:cBhvr>
                                        <p:cTn id="53" dur="2000" fill="hold"/>
                                        <p:tgtEl>
                                          <p:spTgt spid="17"/>
                                        </p:tgtEl>
                                        <p:attrNameLst>
                                          <p:attrName>ppt_x</p:attrName>
                                          <p:attrName>ppt_y</p:attrName>
                                        </p:attrNameLst>
                                      </p:cBhvr>
                                      <p:rCtr x="2639" y="-10694"/>
                                    </p:animMotion>
                                  </p:childTnLst>
                                </p:cTn>
                              </p:par>
                              <p:par>
                                <p:cTn id="54" presetID="42" presetClass="path" presetSubtype="0" accel="50000" decel="50000" fill="hold" nodeType="withEffect">
                                  <p:stCondLst>
                                    <p:cond delay="0"/>
                                  </p:stCondLst>
                                  <p:childTnLst>
                                    <p:animMotion origin="layout" path="M -4.72222E-6 3.7037E-7 L -0.13194 -0.22685 " pathEditMode="relative" rAng="0" ptsTypes="AA">
                                      <p:cBhvr>
                                        <p:cTn id="55" dur="2000" fill="hold"/>
                                        <p:tgtEl>
                                          <p:spTgt spid="4"/>
                                        </p:tgtEl>
                                        <p:attrNameLst>
                                          <p:attrName>ppt_x</p:attrName>
                                          <p:attrName>ppt_y</p:attrName>
                                        </p:attrNameLst>
                                      </p:cBhvr>
                                      <p:rCtr x="-6597" y="-11343"/>
                                    </p:animMotion>
                                  </p:childTnLst>
                                </p:cTn>
                              </p:par>
                              <p:par>
                                <p:cTn id="56" presetID="42" presetClass="path" presetSubtype="0" accel="50000" decel="50000" fill="hold" nodeType="withEffect">
                                  <p:stCondLst>
                                    <p:cond delay="0"/>
                                  </p:stCondLst>
                                  <p:childTnLst>
                                    <p:animMotion origin="layout" path="M 0 3.7037E-7 L -0.30573 -0.0331 " pathEditMode="relative" rAng="0" ptsTypes="AA">
                                      <p:cBhvr>
                                        <p:cTn id="57" dur="2000" fill="hold"/>
                                        <p:tgtEl>
                                          <p:spTgt spid="32"/>
                                        </p:tgtEl>
                                        <p:attrNameLst>
                                          <p:attrName>ppt_x</p:attrName>
                                          <p:attrName>ppt_y</p:attrName>
                                        </p:attrNameLst>
                                      </p:cBhvr>
                                      <p:rCtr x="-15295" y="-1667"/>
                                    </p:animMotion>
                                  </p:childTnLst>
                                </p:cTn>
                              </p:par>
                            </p:childTnLst>
                          </p:cTn>
                        </p:par>
                        <p:par>
                          <p:cTn id="58" fill="hold">
                            <p:stCondLst>
                              <p:cond delay="2000"/>
                            </p:stCondLst>
                            <p:childTnLst>
                              <p:par>
                                <p:cTn id="59" presetID="53" presetClass="entr" presetSubtype="16" fill="hold" nodeType="afterEffect">
                                  <p:stCondLst>
                                    <p:cond delay="0"/>
                                  </p:stCondLst>
                                  <p:childTnLst>
                                    <p:set>
                                      <p:cBhvr>
                                        <p:cTn id="60" dur="1" fill="hold">
                                          <p:stCondLst>
                                            <p:cond delay="0"/>
                                          </p:stCondLst>
                                        </p:cTn>
                                        <p:tgtEl>
                                          <p:spTgt spid="1026"/>
                                        </p:tgtEl>
                                        <p:attrNameLst>
                                          <p:attrName>style.visibility</p:attrName>
                                        </p:attrNameLst>
                                      </p:cBhvr>
                                      <p:to>
                                        <p:strVal val="visible"/>
                                      </p:to>
                                    </p:set>
                                    <p:anim calcmode="lin" valueType="num">
                                      <p:cBhvr>
                                        <p:cTn id="61" dur="500" fill="hold"/>
                                        <p:tgtEl>
                                          <p:spTgt spid="1026"/>
                                        </p:tgtEl>
                                        <p:attrNameLst>
                                          <p:attrName>ppt_w</p:attrName>
                                        </p:attrNameLst>
                                      </p:cBhvr>
                                      <p:tavLst>
                                        <p:tav tm="0">
                                          <p:val>
                                            <p:fltVal val="0"/>
                                          </p:val>
                                        </p:tav>
                                        <p:tav tm="100000">
                                          <p:val>
                                            <p:strVal val="#ppt_w"/>
                                          </p:val>
                                        </p:tav>
                                      </p:tavLst>
                                    </p:anim>
                                    <p:anim calcmode="lin" valueType="num">
                                      <p:cBhvr>
                                        <p:cTn id="62" dur="500" fill="hold"/>
                                        <p:tgtEl>
                                          <p:spTgt spid="1026"/>
                                        </p:tgtEl>
                                        <p:attrNameLst>
                                          <p:attrName>ppt_h</p:attrName>
                                        </p:attrNameLst>
                                      </p:cBhvr>
                                      <p:tavLst>
                                        <p:tav tm="0">
                                          <p:val>
                                            <p:fltVal val="0"/>
                                          </p:val>
                                        </p:tav>
                                        <p:tav tm="100000">
                                          <p:val>
                                            <p:strVal val="#ppt_h"/>
                                          </p:val>
                                        </p:tav>
                                      </p:tavLst>
                                    </p:anim>
                                    <p:animEffect transition="in" filter="fade">
                                      <p:cBhvr>
                                        <p:cTn id="63" dur="500"/>
                                        <p:tgtEl>
                                          <p:spTgt spid="1026"/>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nodeType="clickEffect">
                                  <p:stCondLst>
                                    <p:cond delay="0"/>
                                  </p:stCondLst>
                                  <p:childTnLst>
                                    <p:set>
                                      <p:cBhvr>
                                        <p:cTn id="67" dur="1" fill="hold">
                                          <p:stCondLst>
                                            <p:cond delay="0"/>
                                          </p:stCondLst>
                                        </p:cTn>
                                        <p:tgtEl>
                                          <p:spTgt spid="23"/>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29"/>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20"/>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17"/>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4"/>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32"/>
                                        </p:tgtEl>
                                        <p:attrNameLst>
                                          <p:attrName>style.visibility</p:attrName>
                                        </p:attrNameLst>
                                      </p:cBhvr>
                                      <p:to>
                                        <p:strVal val="hidden"/>
                                      </p:to>
                                    </p:set>
                                  </p:childTnLst>
                                </p:cTn>
                              </p:par>
                              <p:par>
                                <p:cTn id="80" presetID="1" presetClass="exit" presetSubtype="0" fill="hold" grpId="0" nodeType="withEffect">
                                  <p:stCondLst>
                                    <p:cond delay="0"/>
                                  </p:stCondLst>
                                  <p:childTnLst>
                                    <p:set>
                                      <p:cBhvr>
                                        <p:cTn id="81" dur="1" fill="hold">
                                          <p:stCondLst>
                                            <p:cond delay="0"/>
                                          </p:stCondLst>
                                        </p:cTn>
                                        <p:tgtEl>
                                          <p:spTgt spid="2"/>
                                        </p:tgtEl>
                                        <p:attrNameLst>
                                          <p:attrName>style.visibility</p:attrName>
                                        </p:attrNameLst>
                                      </p:cBhvr>
                                      <p:to>
                                        <p:strVal val="hidden"/>
                                      </p:to>
                                    </p:set>
                                  </p:childTnLst>
                                </p:cTn>
                              </p:par>
                            </p:childTnLst>
                          </p:cTn>
                        </p:par>
                        <p:par>
                          <p:cTn id="82" fill="hold">
                            <p:stCondLst>
                              <p:cond delay="0"/>
                            </p:stCondLst>
                            <p:childTnLst>
                              <p:par>
                                <p:cTn id="83" presetID="10" presetClass="exit" presetSubtype="0" fill="hold" nodeType="afterEffect">
                                  <p:stCondLst>
                                    <p:cond delay="0"/>
                                  </p:stCondLst>
                                  <p:childTnLst>
                                    <p:animEffect transition="out" filter="fade">
                                      <p:cBhvr>
                                        <p:cTn id="84" dur="500"/>
                                        <p:tgtEl>
                                          <p:spTgt spid="1026"/>
                                        </p:tgtEl>
                                      </p:cBhvr>
                                    </p:animEffect>
                                    <p:set>
                                      <p:cBhvr>
                                        <p:cTn id="85" dur="1" fill="hold">
                                          <p:stCondLst>
                                            <p:cond delay="499"/>
                                          </p:stCondLst>
                                        </p:cTn>
                                        <p:tgtEl>
                                          <p:spTgt spid="1026"/>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1030"/>
                                        </p:tgtEl>
                                        <p:attrNameLst>
                                          <p:attrName>style.visibility</p:attrName>
                                        </p:attrNameLst>
                                      </p:cBhvr>
                                      <p:to>
                                        <p:strVal val="visible"/>
                                      </p:to>
                                    </p:set>
                                    <p:animEffect transition="in" filter="fade">
                                      <p:cBhvr>
                                        <p:cTn id="8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0EF8-5911-4378-A0D8-1FA15BFE2DF4}"/>
              </a:ext>
            </a:extLst>
          </p:cNvPr>
          <p:cNvSpPr>
            <a:spLocks noGrp="1"/>
          </p:cNvSpPr>
          <p:nvPr>
            <p:ph type="title"/>
          </p:nvPr>
        </p:nvSpPr>
        <p:spPr/>
        <p:txBody>
          <a:bodyPr/>
          <a:lstStyle/>
          <a:p>
            <a:pPr>
              <a:defRPr/>
            </a:pPr>
            <a:r>
              <a:rPr lang="en-US" altLang="en-US">
                <a:ea typeface="MS PGothic" charset="-128"/>
              </a:rPr>
              <a:t>Team Dynamics</a:t>
            </a:r>
          </a:p>
        </p:txBody>
      </p:sp>
      <p:sp>
        <p:nvSpPr>
          <p:cNvPr id="13315" name="Content Placeholder 2">
            <a:extLst>
              <a:ext uri="{FF2B5EF4-FFF2-40B4-BE49-F238E27FC236}">
                <a16:creationId xmlns:a16="http://schemas.microsoft.com/office/drawing/2014/main" id="{4A118CE2-5141-4896-BDB7-6DC25FD679C6}"/>
              </a:ext>
            </a:extLst>
          </p:cNvPr>
          <p:cNvSpPr>
            <a:spLocks noGrp="1" noChangeArrowheads="1"/>
          </p:cNvSpPr>
          <p:nvPr>
            <p:ph idx="1"/>
          </p:nvPr>
        </p:nvSpPr>
        <p:spPr>
          <a:xfrm>
            <a:off x="304800" y="893762"/>
            <a:ext cx="8153400" cy="5181600"/>
          </a:xfrm>
        </p:spPr>
        <p:txBody>
          <a:bodyPr/>
          <a:lstStyle/>
          <a:p>
            <a:r>
              <a:rPr lang="en-US" altLang="en-US" dirty="0"/>
              <a:t>Share common vision and goals</a:t>
            </a:r>
          </a:p>
          <a:p>
            <a:pPr lvl="1"/>
            <a:r>
              <a:rPr lang="en-US" altLang="en-US" sz="2600" dirty="0"/>
              <a:t>Everyone is involved from the beginning</a:t>
            </a:r>
          </a:p>
          <a:p>
            <a:pPr lvl="1"/>
            <a:r>
              <a:rPr lang="en-US" altLang="en-US" sz="2600" dirty="0" err="1"/>
              <a:t>Organised</a:t>
            </a:r>
            <a:r>
              <a:rPr lang="en-US" altLang="en-US" sz="2600" dirty="0"/>
              <a:t> and systematic</a:t>
            </a:r>
          </a:p>
          <a:p>
            <a:pPr lvl="1"/>
            <a:endParaRPr lang="en-US" altLang="en-US" sz="2400" dirty="0"/>
          </a:p>
          <a:p>
            <a:r>
              <a:rPr lang="en-US" altLang="en-US" dirty="0"/>
              <a:t>Team player</a:t>
            </a:r>
          </a:p>
          <a:p>
            <a:pPr lvl="1"/>
            <a:r>
              <a:rPr lang="en-US" altLang="en-US" sz="2600" dirty="0"/>
              <a:t>Respect for each other</a:t>
            </a:r>
          </a:p>
          <a:p>
            <a:pPr lvl="1"/>
            <a:endParaRPr lang="en-US" altLang="en-US" sz="2400" dirty="0"/>
          </a:p>
          <a:p>
            <a:r>
              <a:rPr lang="en-US" altLang="en-US" dirty="0"/>
              <a:t>Efficient, constructive and productive workflow</a:t>
            </a:r>
          </a:p>
          <a:p>
            <a:endParaRPr lang="en-US" altLang="en-US" dirty="0"/>
          </a:p>
          <a:p>
            <a:r>
              <a:rPr lang="en-US" altLang="en-US" dirty="0"/>
              <a:t>Keeping the morale</a:t>
            </a:r>
          </a:p>
        </p:txBody>
      </p:sp>
      <p:sp>
        <p:nvSpPr>
          <p:cNvPr id="13316" name="Slide Number Placeholder 3">
            <a:extLst>
              <a:ext uri="{FF2B5EF4-FFF2-40B4-BE49-F238E27FC236}">
                <a16:creationId xmlns:a16="http://schemas.microsoft.com/office/drawing/2014/main" id="{85BA8043-606D-42D6-97E0-1D5EF42CA96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0729A81A-7C66-459E-83A5-7C722523642D}" type="slidenum">
              <a:rPr kumimoji="0" lang="en-US" altLang="en-US" sz="1200" b="0" smtClean="0"/>
              <a:pPr>
                <a:spcBef>
                  <a:spcPct val="50000"/>
                </a:spcBef>
                <a:buClrTx/>
                <a:buSzTx/>
                <a:buFontTx/>
                <a:buNone/>
              </a:pPr>
              <a:t>3</a:t>
            </a:fld>
            <a:endParaRPr kumimoji="0" lang="en-US" altLang="en-US" sz="1200" b="0"/>
          </a:p>
        </p:txBody>
      </p:sp>
      <p:pic>
        <p:nvPicPr>
          <p:cNvPr id="13317" name="Picture 4">
            <a:extLst>
              <a:ext uri="{FF2B5EF4-FFF2-40B4-BE49-F238E27FC236}">
                <a16:creationId xmlns:a16="http://schemas.microsoft.com/office/drawing/2014/main" id="{BB11559E-A95F-453E-8123-A1C576CAE69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2209800"/>
            <a:ext cx="15748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953043A6-E1F3-468B-B217-473E0EF5C3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p:transition spd="slow" advTm="4424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F248-3C2B-426C-B39F-A6F4DF4FC9B9}"/>
              </a:ext>
            </a:extLst>
          </p:cNvPr>
          <p:cNvSpPr>
            <a:spLocks noGrp="1"/>
          </p:cNvSpPr>
          <p:nvPr>
            <p:ph type="title"/>
          </p:nvPr>
        </p:nvSpPr>
        <p:spPr/>
        <p:txBody>
          <a:bodyPr/>
          <a:lstStyle/>
          <a:p>
            <a:pPr>
              <a:defRPr/>
            </a:pPr>
            <a:r>
              <a:rPr lang="en-US" altLang="en-US">
                <a:ea typeface="MS PGothic" charset="-128"/>
              </a:rPr>
              <a:t>Common Attributes</a:t>
            </a:r>
          </a:p>
        </p:txBody>
      </p:sp>
      <p:sp>
        <p:nvSpPr>
          <p:cNvPr id="14339" name="Content Placeholder 2">
            <a:extLst>
              <a:ext uri="{FF2B5EF4-FFF2-40B4-BE49-F238E27FC236}">
                <a16:creationId xmlns:a16="http://schemas.microsoft.com/office/drawing/2014/main" id="{FECA22FB-40FA-4EEB-A7B2-6E2389D9AA47}"/>
              </a:ext>
            </a:extLst>
          </p:cNvPr>
          <p:cNvSpPr>
            <a:spLocks noGrp="1" noChangeArrowheads="1"/>
          </p:cNvSpPr>
          <p:nvPr>
            <p:ph idx="1"/>
          </p:nvPr>
        </p:nvSpPr>
        <p:spPr/>
        <p:txBody>
          <a:bodyPr/>
          <a:lstStyle/>
          <a:p>
            <a:pPr>
              <a:lnSpc>
                <a:spcPct val="90000"/>
              </a:lnSpc>
            </a:pPr>
            <a:r>
              <a:rPr lang="en-US" altLang="en-US" sz="2600" dirty="0"/>
              <a:t>Good communication skills</a:t>
            </a:r>
          </a:p>
          <a:p>
            <a:pPr lvl="1">
              <a:lnSpc>
                <a:spcPct val="90000"/>
              </a:lnSpc>
            </a:pPr>
            <a:r>
              <a:rPr lang="en-US" altLang="en-US" sz="2200" dirty="0"/>
              <a:t>Open to criticism, comments and feedback</a:t>
            </a:r>
          </a:p>
          <a:p>
            <a:pPr lvl="1">
              <a:lnSpc>
                <a:spcPct val="90000"/>
              </a:lnSpc>
            </a:pPr>
            <a:r>
              <a:rPr lang="en-US" altLang="en-US" sz="2200" dirty="0"/>
              <a:t>Resolve issues </a:t>
            </a:r>
          </a:p>
          <a:p>
            <a:pPr>
              <a:lnSpc>
                <a:spcPct val="90000"/>
              </a:lnSpc>
            </a:pPr>
            <a:endParaRPr lang="en-US" altLang="en-US" sz="2600" dirty="0"/>
          </a:p>
          <a:p>
            <a:pPr>
              <a:lnSpc>
                <a:spcPct val="90000"/>
              </a:lnSpc>
            </a:pPr>
            <a:r>
              <a:rPr lang="en-US" altLang="en-US" sz="2600" dirty="0"/>
              <a:t>Creative and innovative</a:t>
            </a:r>
          </a:p>
          <a:p>
            <a:pPr>
              <a:lnSpc>
                <a:spcPct val="90000"/>
              </a:lnSpc>
            </a:pPr>
            <a:endParaRPr lang="en-US" altLang="en-US" sz="2600" dirty="0"/>
          </a:p>
          <a:p>
            <a:pPr>
              <a:lnSpc>
                <a:spcPct val="90000"/>
              </a:lnSpc>
            </a:pPr>
            <a:r>
              <a:rPr lang="en-US" altLang="en-US" sz="2600" dirty="0"/>
              <a:t>Independent learner</a:t>
            </a:r>
          </a:p>
          <a:p>
            <a:pPr lvl="1">
              <a:lnSpc>
                <a:spcPct val="90000"/>
              </a:lnSpc>
            </a:pPr>
            <a:r>
              <a:rPr lang="en-US" altLang="en-US" sz="2200" dirty="0"/>
              <a:t>Continuously upgrading self</a:t>
            </a:r>
          </a:p>
          <a:p>
            <a:pPr>
              <a:lnSpc>
                <a:spcPct val="90000"/>
              </a:lnSpc>
            </a:pPr>
            <a:endParaRPr lang="en-US" altLang="en-US" sz="2600" dirty="0"/>
          </a:p>
          <a:p>
            <a:pPr>
              <a:lnSpc>
                <a:spcPct val="90000"/>
              </a:lnSpc>
            </a:pPr>
            <a:r>
              <a:rPr lang="en-US" altLang="en-US" sz="2600" dirty="0"/>
              <a:t>Flexibility to adapt to changes</a:t>
            </a:r>
          </a:p>
          <a:p>
            <a:pPr>
              <a:lnSpc>
                <a:spcPct val="90000"/>
              </a:lnSpc>
            </a:pPr>
            <a:endParaRPr lang="en-US" altLang="en-US" sz="2600" dirty="0"/>
          </a:p>
          <a:p>
            <a:pPr>
              <a:lnSpc>
                <a:spcPct val="90000"/>
              </a:lnSpc>
            </a:pPr>
            <a:r>
              <a:rPr lang="en-US" altLang="en-US" sz="2600" dirty="0"/>
              <a:t>Motivated and self-driven</a:t>
            </a:r>
          </a:p>
        </p:txBody>
      </p:sp>
      <p:sp>
        <p:nvSpPr>
          <p:cNvPr id="14340" name="Slide Number Placeholder 3">
            <a:extLst>
              <a:ext uri="{FF2B5EF4-FFF2-40B4-BE49-F238E27FC236}">
                <a16:creationId xmlns:a16="http://schemas.microsoft.com/office/drawing/2014/main" id="{6B2A3BA1-E38A-4039-B558-D200031D951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8C61A194-5F77-454F-B28C-E8E9543AEDFE}" type="slidenum">
              <a:rPr kumimoji="0" lang="en-US" altLang="en-US" sz="1200" b="0" smtClean="0"/>
              <a:pPr>
                <a:spcBef>
                  <a:spcPct val="50000"/>
                </a:spcBef>
                <a:buClrTx/>
                <a:buSzTx/>
                <a:buFontTx/>
                <a:buNone/>
              </a:pPr>
              <a:t>4</a:t>
            </a:fld>
            <a:endParaRPr kumimoji="0" lang="en-US" altLang="en-US" sz="1200" b="0"/>
          </a:p>
        </p:txBody>
      </p:sp>
      <p:pic>
        <p:nvPicPr>
          <p:cNvPr id="14341" name="Picture 4">
            <a:extLst>
              <a:ext uri="{FF2B5EF4-FFF2-40B4-BE49-F238E27FC236}">
                <a16:creationId xmlns:a16="http://schemas.microsoft.com/office/drawing/2014/main" id="{DD1B3095-B3AF-469F-9EF7-D2D0A51DC15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10200" y="2133600"/>
            <a:ext cx="2819400" cy="373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Audio 8">
            <a:hlinkClick r:id="" action="ppaction://media"/>
            <a:extLst>
              <a:ext uri="{FF2B5EF4-FFF2-40B4-BE49-F238E27FC236}">
                <a16:creationId xmlns:a16="http://schemas.microsoft.com/office/drawing/2014/main" id="{A8C2AF37-3A38-4FDF-979C-19C7BD1733E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p:transition spd="slow" advTm="13304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339">
                                            <p:txEl>
                                              <p:pRg st="0" end="0"/>
                                            </p:txEl>
                                          </p:spTgt>
                                        </p:tgtEl>
                                        <p:attrNameLst>
                                          <p:attrName>style.visibility</p:attrName>
                                        </p:attrNameLst>
                                      </p:cBhvr>
                                      <p:to>
                                        <p:strVal val="visible"/>
                                      </p:to>
                                    </p:set>
                                    <p:animEffect transition="in" filter="fade">
                                      <p:cBhvr>
                                        <p:cTn id="11" dur="500"/>
                                        <p:tgtEl>
                                          <p:spTgt spid="14339">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4339">
                                            <p:txEl>
                                              <p:pRg st="1" end="1"/>
                                            </p:txEl>
                                          </p:spTgt>
                                        </p:tgtEl>
                                        <p:attrNameLst>
                                          <p:attrName>style.visibility</p:attrName>
                                        </p:attrNameLst>
                                      </p:cBhvr>
                                      <p:to>
                                        <p:strVal val="visible"/>
                                      </p:to>
                                    </p:set>
                                    <p:animEffect transition="in" filter="fade">
                                      <p:cBhvr>
                                        <p:cTn id="14" dur="500"/>
                                        <p:tgtEl>
                                          <p:spTgt spid="14339">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fade">
                                      <p:cBhvr>
                                        <p:cTn id="17" dur="500"/>
                                        <p:tgtEl>
                                          <p:spTgt spid="143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39">
                                            <p:txEl>
                                              <p:pRg st="4" end="4"/>
                                            </p:txEl>
                                          </p:spTgt>
                                        </p:tgtEl>
                                        <p:attrNameLst>
                                          <p:attrName>style.visibility</p:attrName>
                                        </p:attrNameLst>
                                      </p:cBhvr>
                                      <p:to>
                                        <p:strVal val="visible"/>
                                      </p:to>
                                    </p:set>
                                    <p:animEffect transition="in" filter="fade">
                                      <p:cBhvr>
                                        <p:cTn id="22" dur="500"/>
                                        <p:tgtEl>
                                          <p:spTgt spid="143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39">
                                            <p:txEl>
                                              <p:pRg st="6" end="6"/>
                                            </p:txEl>
                                          </p:spTgt>
                                        </p:tgtEl>
                                        <p:attrNameLst>
                                          <p:attrName>style.visibility</p:attrName>
                                        </p:attrNameLst>
                                      </p:cBhvr>
                                      <p:to>
                                        <p:strVal val="visible"/>
                                      </p:to>
                                    </p:set>
                                    <p:animEffect transition="in" filter="fade">
                                      <p:cBhvr>
                                        <p:cTn id="27" dur="500"/>
                                        <p:tgtEl>
                                          <p:spTgt spid="14339">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4339">
                                            <p:txEl>
                                              <p:pRg st="7" end="7"/>
                                            </p:txEl>
                                          </p:spTgt>
                                        </p:tgtEl>
                                        <p:attrNameLst>
                                          <p:attrName>style.visibility</p:attrName>
                                        </p:attrNameLst>
                                      </p:cBhvr>
                                      <p:to>
                                        <p:strVal val="visible"/>
                                      </p:to>
                                    </p:set>
                                    <p:animEffect transition="in" filter="fade">
                                      <p:cBhvr>
                                        <p:cTn id="30" dur="500"/>
                                        <p:tgtEl>
                                          <p:spTgt spid="14339">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339">
                                            <p:txEl>
                                              <p:pRg st="9" end="9"/>
                                            </p:txEl>
                                          </p:spTgt>
                                        </p:tgtEl>
                                        <p:attrNameLst>
                                          <p:attrName>style.visibility</p:attrName>
                                        </p:attrNameLst>
                                      </p:cBhvr>
                                      <p:to>
                                        <p:strVal val="visible"/>
                                      </p:to>
                                    </p:set>
                                    <p:animEffect transition="in" filter="fade">
                                      <p:cBhvr>
                                        <p:cTn id="35" dur="500"/>
                                        <p:tgtEl>
                                          <p:spTgt spid="14339">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339">
                                            <p:txEl>
                                              <p:pRg st="11" end="11"/>
                                            </p:txEl>
                                          </p:spTgt>
                                        </p:tgtEl>
                                        <p:attrNameLst>
                                          <p:attrName>style.visibility</p:attrName>
                                        </p:attrNameLst>
                                      </p:cBhvr>
                                      <p:to>
                                        <p:strVal val="visible"/>
                                      </p:to>
                                    </p:set>
                                    <p:animEffect transition="in" filter="fade">
                                      <p:cBhvr>
                                        <p:cTn id="40" dur="500"/>
                                        <p:tgtEl>
                                          <p:spTgt spid="14339">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341"/>
                                        </p:tgtEl>
                                        <p:attrNameLst>
                                          <p:attrName>style.visibility</p:attrName>
                                        </p:attrNameLst>
                                      </p:cBhvr>
                                      <p:to>
                                        <p:strVal val="visible"/>
                                      </p:to>
                                    </p:set>
                                    <p:animEffect transition="in" filter="fade">
                                      <p:cBhvr>
                                        <p:cTn id="45"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0327-9F3F-4114-A213-7BDACC6BE142}"/>
              </a:ext>
            </a:extLst>
          </p:cNvPr>
          <p:cNvSpPr>
            <a:spLocks noGrp="1"/>
          </p:cNvSpPr>
          <p:nvPr>
            <p:ph type="title"/>
          </p:nvPr>
        </p:nvSpPr>
        <p:spPr/>
        <p:txBody>
          <a:bodyPr/>
          <a:lstStyle/>
          <a:p>
            <a:pPr>
              <a:defRPr/>
            </a:pPr>
            <a:r>
              <a:rPr lang="en-US" altLang="en-US">
                <a:ea typeface="MS PGothic" charset="-128"/>
              </a:rPr>
              <a:t>Product Owner</a:t>
            </a:r>
          </a:p>
        </p:txBody>
      </p:sp>
      <p:sp>
        <p:nvSpPr>
          <p:cNvPr id="15363" name="Content Placeholder 2">
            <a:extLst>
              <a:ext uri="{FF2B5EF4-FFF2-40B4-BE49-F238E27FC236}">
                <a16:creationId xmlns:a16="http://schemas.microsoft.com/office/drawing/2014/main" id="{6BD96A02-257E-4703-8F59-BF3C414362B0}"/>
              </a:ext>
            </a:extLst>
          </p:cNvPr>
          <p:cNvSpPr>
            <a:spLocks noGrp="1" noChangeArrowheads="1"/>
          </p:cNvSpPr>
          <p:nvPr>
            <p:ph idx="1"/>
          </p:nvPr>
        </p:nvSpPr>
        <p:spPr>
          <a:xfrm>
            <a:off x="381000" y="1066800"/>
            <a:ext cx="6934200" cy="5181600"/>
          </a:xfrm>
        </p:spPr>
        <p:txBody>
          <a:bodyPr/>
          <a:lstStyle/>
          <a:p>
            <a:pPr>
              <a:lnSpc>
                <a:spcPct val="90000"/>
              </a:lnSpc>
            </a:pPr>
            <a:r>
              <a:rPr lang="en-US" altLang="en-US" sz="3000" dirty="0"/>
              <a:t>Owns the product (i.e., the game)</a:t>
            </a:r>
          </a:p>
          <a:p>
            <a:pPr lvl="1">
              <a:lnSpc>
                <a:spcPct val="90000"/>
              </a:lnSpc>
            </a:pPr>
            <a:r>
              <a:rPr lang="en-US" altLang="en-US" sz="2600" dirty="0"/>
              <a:t>Has the vision for the game</a:t>
            </a:r>
          </a:p>
          <a:p>
            <a:pPr lvl="1">
              <a:lnSpc>
                <a:spcPct val="90000"/>
              </a:lnSpc>
            </a:pPr>
            <a:r>
              <a:rPr lang="en-US" altLang="en-US" sz="2600" dirty="0"/>
              <a:t>Has a purpose for the game</a:t>
            </a:r>
          </a:p>
          <a:p>
            <a:pPr lvl="1">
              <a:lnSpc>
                <a:spcPct val="90000"/>
              </a:lnSpc>
            </a:pPr>
            <a:r>
              <a:rPr lang="en-US" altLang="en-US" sz="2600" dirty="0"/>
              <a:t>Concerned about the money and risk involved</a:t>
            </a:r>
          </a:p>
          <a:p>
            <a:pPr>
              <a:lnSpc>
                <a:spcPct val="90000"/>
              </a:lnSpc>
            </a:pPr>
            <a:endParaRPr lang="en-US" altLang="en-US" sz="3000" dirty="0"/>
          </a:p>
          <a:p>
            <a:pPr>
              <a:lnSpc>
                <a:spcPct val="90000"/>
              </a:lnSpc>
            </a:pPr>
            <a:r>
              <a:rPr lang="en-US" altLang="en-US" sz="3000" dirty="0"/>
              <a:t>Might be game publisher or private investors</a:t>
            </a:r>
          </a:p>
          <a:p>
            <a:pPr>
              <a:lnSpc>
                <a:spcPct val="90000"/>
              </a:lnSpc>
            </a:pPr>
            <a:endParaRPr lang="en-US" altLang="en-US" sz="3000" dirty="0"/>
          </a:p>
          <a:p>
            <a:pPr>
              <a:lnSpc>
                <a:spcPct val="90000"/>
              </a:lnSpc>
            </a:pPr>
            <a:r>
              <a:rPr lang="en-US" altLang="en-US" sz="3000" dirty="0"/>
              <a:t>May have had the initial idea about how the game will be like</a:t>
            </a:r>
          </a:p>
          <a:p>
            <a:pPr lvl="1">
              <a:lnSpc>
                <a:spcPct val="90000"/>
              </a:lnSpc>
            </a:pPr>
            <a:r>
              <a:rPr lang="en-US" altLang="en-US" sz="2600" dirty="0"/>
              <a:t>Sets base requirements</a:t>
            </a:r>
          </a:p>
        </p:txBody>
      </p:sp>
      <p:sp>
        <p:nvSpPr>
          <p:cNvPr id="15364" name="Slide Number Placeholder 3">
            <a:extLst>
              <a:ext uri="{FF2B5EF4-FFF2-40B4-BE49-F238E27FC236}">
                <a16:creationId xmlns:a16="http://schemas.microsoft.com/office/drawing/2014/main" id="{4306E2DA-4E1D-424B-B1EC-4F07D1A0850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4CB31121-D34D-4124-9CED-282398EEDE96}" type="slidenum">
              <a:rPr kumimoji="0" lang="en-US" altLang="en-US" sz="1200" b="0" smtClean="0"/>
              <a:pPr>
                <a:spcBef>
                  <a:spcPct val="50000"/>
                </a:spcBef>
                <a:buClrTx/>
                <a:buSzTx/>
                <a:buFontTx/>
                <a:buNone/>
              </a:pPr>
              <a:t>5</a:t>
            </a:fld>
            <a:endParaRPr kumimoji="0" lang="en-US" altLang="en-US" sz="1200" b="0"/>
          </a:p>
        </p:txBody>
      </p:sp>
      <p:pic>
        <p:nvPicPr>
          <p:cNvPr id="15365" name="Picture 4">
            <a:extLst>
              <a:ext uri="{FF2B5EF4-FFF2-40B4-BE49-F238E27FC236}">
                <a16:creationId xmlns:a16="http://schemas.microsoft.com/office/drawing/2014/main" id="{127D25C9-B21D-4552-98EE-3F64ECF787C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62838" y="4498975"/>
            <a:ext cx="1681162"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5">
            <a:extLst>
              <a:ext uri="{FF2B5EF4-FFF2-40B4-BE49-F238E27FC236}">
                <a16:creationId xmlns:a16="http://schemas.microsoft.com/office/drawing/2014/main" id="{22C0F24D-93B4-42C3-8F6E-D14FF7532FE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1025525"/>
            <a:ext cx="16446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a:extLst>
              <a:ext uri="{FF2B5EF4-FFF2-40B4-BE49-F238E27FC236}">
                <a16:creationId xmlns:a16="http://schemas.microsoft.com/office/drawing/2014/main" id="{4BCF3D38-7AF0-4475-AF7D-527A4D13929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6299200"/>
            <a:ext cx="406400" cy="406400"/>
          </a:xfrm>
          <a:prstGeom prst="rect">
            <a:avLst/>
          </a:prstGeom>
        </p:spPr>
      </p:pic>
    </p:spTree>
    <p:custDataLst>
      <p:tags r:id="rId1"/>
    </p:custDataLst>
  </p:cSld>
  <p:clrMapOvr>
    <a:masterClrMapping/>
  </p:clrMapOvr>
  <p:transition spd="slow" advTm="6980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363">
                                            <p:txEl>
                                              <p:pRg st="0" end="0"/>
                                            </p:txEl>
                                          </p:spTgt>
                                        </p:tgtEl>
                                        <p:attrNameLst>
                                          <p:attrName>style.visibility</p:attrName>
                                        </p:attrNameLst>
                                      </p:cBhvr>
                                      <p:to>
                                        <p:strVal val="visible"/>
                                      </p:to>
                                    </p:set>
                                    <p:animEffect transition="in" filter="fade">
                                      <p:cBhvr>
                                        <p:cTn id="11" dur="500"/>
                                        <p:tgtEl>
                                          <p:spTgt spid="1536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5363">
                                            <p:txEl>
                                              <p:pRg st="1" end="1"/>
                                            </p:txEl>
                                          </p:spTgt>
                                        </p:tgtEl>
                                        <p:attrNameLst>
                                          <p:attrName>style.visibility</p:attrName>
                                        </p:attrNameLst>
                                      </p:cBhvr>
                                      <p:to>
                                        <p:strVal val="visible"/>
                                      </p:to>
                                    </p:set>
                                    <p:animEffect transition="in" filter="fade">
                                      <p:cBhvr>
                                        <p:cTn id="14" dur="500"/>
                                        <p:tgtEl>
                                          <p:spTgt spid="1536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fade">
                                      <p:cBhvr>
                                        <p:cTn id="17" dur="500"/>
                                        <p:tgtEl>
                                          <p:spTgt spid="1536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5363">
                                            <p:txEl>
                                              <p:pRg st="3" end="3"/>
                                            </p:txEl>
                                          </p:spTgt>
                                        </p:tgtEl>
                                        <p:attrNameLst>
                                          <p:attrName>style.visibility</p:attrName>
                                        </p:attrNameLst>
                                      </p:cBhvr>
                                      <p:to>
                                        <p:strVal val="visible"/>
                                      </p:to>
                                    </p:set>
                                    <p:animEffect transition="in" filter="fade">
                                      <p:cBhvr>
                                        <p:cTn id="20" dur="500"/>
                                        <p:tgtEl>
                                          <p:spTgt spid="1536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366"/>
                                        </p:tgtEl>
                                        <p:attrNameLst>
                                          <p:attrName>style.visibility</p:attrName>
                                        </p:attrNameLst>
                                      </p:cBhvr>
                                      <p:to>
                                        <p:strVal val="visible"/>
                                      </p:to>
                                    </p:set>
                                    <p:animEffect transition="in" filter="fade">
                                      <p:cBhvr>
                                        <p:cTn id="23" dur="500"/>
                                        <p:tgtEl>
                                          <p:spTgt spid="1536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363">
                                            <p:txEl>
                                              <p:pRg st="5" end="5"/>
                                            </p:txEl>
                                          </p:spTgt>
                                        </p:tgtEl>
                                        <p:attrNameLst>
                                          <p:attrName>style.visibility</p:attrName>
                                        </p:attrNameLst>
                                      </p:cBhvr>
                                      <p:to>
                                        <p:strVal val="visible"/>
                                      </p:to>
                                    </p:set>
                                    <p:animEffect transition="in" filter="fade">
                                      <p:cBhvr>
                                        <p:cTn id="28" dur="500"/>
                                        <p:tgtEl>
                                          <p:spTgt spid="1536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363">
                                            <p:txEl>
                                              <p:pRg st="7" end="7"/>
                                            </p:txEl>
                                          </p:spTgt>
                                        </p:tgtEl>
                                        <p:attrNameLst>
                                          <p:attrName>style.visibility</p:attrName>
                                        </p:attrNameLst>
                                      </p:cBhvr>
                                      <p:to>
                                        <p:strVal val="visible"/>
                                      </p:to>
                                    </p:set>
                                    <p:animEffect transition="in" filter="fade">
                                      <p:cBhvr>
                                        <p:cTn id="33" dur="500"/>
                                        <p:tgtEl>
                                          <p:spTgt spid="15363">
                                            <p:txEl>
                                              <p:pRg st="7" end="7"/>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5363">
                                            <p:txEl>
                                              <p:pRg st="8" end="8"/>
                                            </p:txEl>
                                          </p:spTgt>
                                        </p:tgtEl>
                                        <p:attrNameLst>
                                          <p:attrName>style.visibility</p:attrName>
                                        </p:attrNameLst>
                                      </p:cBhvr>
                                      <p:to>
                                        <p:strVal val="visible"/>
                                      </p:to>
                                    </p:set>
                                    <p:animEffect transition="in" filter="fade">
                                      <p:cBhvr>
                                        <p:cTn id="36" dur="500"/>
                                        <p:tgtEl>
                                          <p:spTgt spid="15363">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5365"/>
                                        </p:tgtEl>
                                        <p:attrNameLst>
                                          <p:attrName>style.visibility</p:attrName>
                                        </p:attrNameLst>
                                      </p:cBhvr>
                                      <p:to>
                                        <p:strVal val="visible"/>
                                      </p:to>
                                    </p:set>
                                    <p:animEffect transition="in" filter="fade">
                                      <p:cBhvr>
                                        <p:cTn id="39"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32909-BC2B-4CC2-A972-4FC03A87EF6B}"/>
              </a:ext>
            </a:extLst>
          </p:cNvPr>
          <p:cNvSpPr>
            <a:spLocks noGrp="1"/>
          </p:cNvSpPr>
          <p:nvPr>
            <p:ph type="title"/>
          </p:nvPr>
        </p:nvSpPr>
        <p:spPr/>
        <p:txBody>
          <a:bodyPr/>
          <a:lstStyle/>
          <a:p>
            <a:pPr>
              <a:defRPr/>
            </a:pPr>
            <a:r>
              <a:rPr lang="en-US" altLang="en-US">
                <a:ea typeface="MS PGothic" charset="-128"/>
              </a:rPr>
              <a:t>Producer</a:t>
            </a:r>
          </a:p>
        </p:txBody>
      </p:sp>
      <p:sp>
        <p:nvSpPr>
          <p:cNvPr id="16387" name="Content Placeholder 2">
            <a:extLst>
              <a:ext uri="{FF2B5EF4-FFF2-40B4-BE49-F238E27FC236}">
                <a16:creationId xmlns:a16="http://schemas.microsoft.com/office/drawing/2014/main" id="{E059B9FA-E8B6-485E-B628-B7BF837CACB6}"/>
              </a:ext>
            </a:extLst>
          </p:cNvPr>
          <p:cNvSpPr>
            <a:spLocks noGrp="1" noChangeArrowheads="1"/>
          </p:cNvSpPr>
          <p:nvPr>
            <p:ph idx="1"/>
          </p:nvPr>
        </p:nvSpPr>
        <p:spPr>
          <a:xfrm>
            <a:off x="381000" y="1066800"/>
            <a:ext cx="7239000" cy="5181600"/>
          </a:xfrm>
        </p:spPr>
        <p:txBody>
          <a:bodyPr/>
          <a:lstStyle/>
          <a:p>
            <a:r>
              <a:rPr lang="en-US" altLang="en-US" dirty="0"/>
              <a:t>3 Key Responsibilities</a:t>
            </a:r>
          </a:p>
          <a:p>
            <a:pPr lvl="1"/>
            <a:r>
              <a:rPr lang="en-US" altLang="en-US" dirty="0"/>
              <a:t>The Team</a:t>
            </a:r>
          </a:p>
          <a:p>
            <a:pPr lvl="1"/>
            <a:r>
              <a:rPr lang="en-US" altLang="en-US" dirty="0"/>
              <a:t>The Process</a:t>
            </a:r>
          </a:p>
          <a:p>
            <a:pPr lvl="1"/>
            <a:r>
              <a:rPr lang="en-US" altLang="en-US" dirty="0"/>
              <a:t>The Product</a:t>
            </a:r>
          </a:p>
          <a:p>
            <a:pPr lvl="1"/>
            <a:endParaRPr lang="en-US" altLang="en-US" dirty="0"/>
          </a:p>
          <a:p>
            <a:r>
              <a:rPr lang="en-US" altLang="en-US" dirty="0"/>
              <a:t>Video: Extra Credits - So You want to be a Producer (</a:t>
            </a:r>
            <a:r>
              <a:rPr lang="en-US" altLang="en-US" sz="2400" dirty="0">
                <a:hlinkClick r:id="rId6"/>
              </a:rPr>
              <a:t>www.youtube.com/watch?v=WUkcz2taCiw</a:t>
            </a:r>
            <a:r>
              <a:rPr lang="en-US" altLang="en-US" dirty="0"/>
              <a:t>)</a:t>
            </a:r>
          </a:p>
        </p:txBody>
      </p:sp>
      <p:sp>
        <p:nvSpPr>
          <p:cNvPr id="16388" name="Slide Number Placeholder 3">
            <a:extLst>
              <a:ext uri="{FF2B5EF4-FFF2-40B4-BE49-F238E27FC236}">
                <a16:creationId xmlns:a16="http://schemas.microsoft.com/office/drawing/2014/main" id="{FA45E6B1-A2A7-4CB5-A3B9-B2AD573368F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CD0BE490-6697-4762-A40B-C4AD5D0E0160}" type="slidenum">
              <a:rPr kumimoji="0" lang="en-US" altLang="en-US" sz="1200" b="0" smtClean="0"/>
              <a:pPr>
                <a:spcBef>
                  <a:spcPct val="50000"/>
                </a:spcBef>
                <a:buClrTx/>
                <a:buSzTx/>
                <a:buFontTx/>
                <a:buNone/>
              </a:pPr>
              <a:t>6</a:t>
            </a:fld>
            <a:endParaRPr kumimoji="0" lang="en-US" altLang="en-US" sz="1200" b="0"/>
          </a:p>
        </p:txBody>
      </p:sp>
      <p:pic>
        <p:nvPicPr>
          <p:cNvPr id="16389" name="Picture 9" descr="https://encrypted-tbn3.gstatic.com/images?q=tbn:ANd9GcRCX9leoNoNRL3zlGD6-pbNaYlrgcRGimWQlkvPnnugd5hk6LV1">
            <a:extLst>
              <a:ext uri="{FF2B5EF4-FFF2-40B4-BE49-F238E27FC236}">
                <a16:creationId xmlns:a16="http://schemas.microsoft.com/office/drawing/2014/main" id="{2CCF3162-65AC-49AA-AE21-3F4B6EF1BB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838200"/>
            <a:ext cx="260032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a:extLst>
              <a:ext uri="{FF2B5EF4-FFF2-40B4-BE49-F238E27FC236}">
                <a16:creationId xmlns:a16="http://schemas.microsoft.com/office/drawing/2014/main" id="{C615F9AD-633A-458D-88BB-786645E0DCF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6299200"/>
            <a:ext cx="406400" cy="406400"/>
          </a:xfrm>
          <a:prstGeom prst="rect">
            <a:avLst/>
          </a:prstGeom>
        </p:spPr>
      </p:pic>
    </p:spTree>
    <p:custDataLst>
      <p:tags r:id="rId1"/>
    </p:custDataLst>
  </p:cSld>
  <p:clrMapOvr>
    <a:masterClrMapping/>
  </p:clrMapOvr>
  <p:transition spd="slow" advTm="640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387">
                                            <p:txEl>
                                              <p:pRg st="0" end="0"/>
                                            </p:txEl>
                                          </p:spTgt>
                                        </p:tgtEl>
                                        <p:attrNameLst>
                                          <p:attrName>style.visibility</p:attrName>
                                        </p:attrNameLst>
                                      </p:cBhvr>
                                      <p:to>
                                        <p:strVal val="visible"/>
                                      </p:to>
                                    </p:set>
                                    <p:animEffect transition="in" filter="fade">
                                      <p:cBhvr>
                                        <p:cTn id="11" dur="500"/>
                                        <p:tgtEl>
                                          <p:spTgt spid="16387">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6387">
                                            <p:txEl>
                                              <p:pRg st="1" end="1"/>
                                            </p:txEl>
                                          </p:spTgt>
                                        </p:tgtEl>
                                        <p:attrNameLst>
                                          <p:attrName>style.visibility</p:attrName>
                                        </p:attrNameLst>
                                      </p:cBhvr>
                                      <p:to>
                                        <p:strVal val="visible"/>
                                      </p:to>
                                    </p:set>
                                    <p:animEffect transition="in" filter="fade">
                                      <p:cBhvr>
                                        <p:cTn id="14" dur="500"/>
                                        <p:tgtEl>
                                          <p:spTgt spid="16387">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fade">
                                      <p:cBhvr>
                                        <p:cTn id="17" dur="500"/>
                                        <p:tgtEl>
                                          <p:spTgt spid="16387">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6387">
                                            <p:txEl>
                                              <p:pRg st="3" end="3"/>
                                            </p:txEl>
                                          </p:spTgt>
                                        </p:tgtEl>
                                        <p:attrNameLst>
                                          <p:attrName>style.visibility</p:attrName>
                                        </p:attrNameLst>
                                      </p:cBhvr>
                                      <p:to>
                                        <p:strVal val="visible"/>
                                      </p:to>
                                    </p:set>
                                    <p:animEffect transition="in" filter="fade">
                                      <p:cBhvr>
                                        <p:cTn id="20" dur="500"/>
                                        <p:tgtEl>
                                          <p:spTgt spid="16387">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6389"/>
                                        </p:tgtEl>
                                        <p:attrNameLst>
                                          <p:attrName>style.visibility</p:attrName>
                                        </p:attrNameLst>
                                      </p:cBhvr>
                                      <p:to>
                                        <p:strVal val="visible"/>
                                      </p:to>
                                    </p:set>
                                    <p:animEffect transition="in" filter="fade">
                                      <p:cBhvr>
                                        <p:cTn id="23" dur="500"/>
                                        <p:tgtEl>
                                          <p:spTgt spid="1638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387">
                                            <p:txEl>
                                              <p:pRg st="5" end="5"/>
                                            </p:txEl>
                                          </p:spTgt>
                                        </p:tgtEl>
                                        <p:attrNameLst>
                                          <p:attrName>style.visibility</p:attrName>
                                        </p:attrNameLst>
                                      </p:cBhvr>
                                      <p:to>
                                        <p:strVal val="visible"/>
                                      </p:to>
                                    </p:set>
                                    <p:animEffect transition="in" filter="fade">
                                      <p:cBhvr>
                                        <p:cTn id="28"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C0843-9FAC-4D2D-BC20-1DBD31E06C95}"/>
              </a:ext>
            </a:extLst>
          </p:cNvPr>
          <p:cNvSpPr>
            <a:spLocks noGrp="1"/>
          </p:cNvSpPr>
          <p:nvPr>
            <p:ph type="title"/>
          </p:nvPr>
        </p:nvSpPr>
        <p:spPr/>
        <p:txBody>
          <a:bodyPr/>
          <a:lstStyle/>
          <a:p>
            <a:pPr>
              <a:defRPr/>
            </a:pPr>
            <a:r>
              <a:rPr lang="en-US" altLang="en-US">
                <a:ea typeface="MS PGothic" charset="-128"/>
              </a:rPr>
              <a:t>Managing the Development</a:t>
            </a:r>
          </a:p>
        </p:txBody>
      </p:sp>
      <p:sp>
        <p:nvSpPr>
          <p:cNvPr id="17411" name="Content Placeholder 2">
            <a:extLst>
              <a:ext uri="{FF2B5EF4-FFF2-40B4-BE49-F238E27FC236}">
                <a16:creationId xmlns:a16="http://schemas.microsoft.com/office/drawing/2014/main" id="{C1A36BE9-CE73-4CF0-B8A1-DC0AFEE9DA79}"/>
              </a:ext>
            </a:extLst>
          </p:cNvPr>
          <p:cNvSpPr>
            <a:spLocks noGrp="1" noChangeArrowheads="1"/>
          </p:cNvSpPr>
          <p:nvPr>
            <p:ph idx="1"/>
          </p:nvPr>
        </p:nvSpPr>
        <p:spPr/>
        <p:txBody>
          <a:bodyPr/>
          <a:lstStyle/>
          <a:p>
            <a:pPr>
              <a:lnSpc>
                <a:spcPct val="90000"/>
              </a:lnSpc>
            </a:pPr>
            <a:r>
              <a:rPr lang="en-US" altLang="en-US" dirty="0"/>
              <a:t>Project manager responsibilities </a:t>
            </a:r>
          </a:p>
          <a:p>
            <a:pPr lvl="1">
              <a:lnSpc>
                <a:spcPct val="90000"/>
              </a:lnSpc>
            </a:pPr>
            <a:r>
              <a:rPr lang="en-US" altLang="en-US" dirty="0"/>
              <a:t>Scope of the project</a:t>
            </a:r>
          </a:p>
          <a:p>
            <a:pPr lvl="1">
              <a:lnSpc>
                <a:spcPct val="90000"/>
              </a:lnSpc>
            </a:pPr>
            <a:r>
              <a:rPr lang="en-US" altLang="en-US" dirty="0"/>
              <a:t>Vision of the game owner</a:t>
            </a:r>
          </a:p>
          <a:p>
            <a:pPr lvl="1">
              <a:lnSpc>
                <a:spcPct val="90000"/>
              </a:lnSpc>
            </a:pPr>
            <a:r>
              <a:rPr lang="en-US" altLang="en-US" dirty="0"/>
              <a:t>Morale of the team</a:t>
            </a:r>
          </a:p>
          <a:p>
            <a:pPr>
              <a:lnSpc>
                <a:spcPct val="90000"/>
              </a:lnSpc>
            </a:pPr>
            <a:r>
              <a:rPr lang="en-US" altLang="en-US" dirty="0"/>
              <a:t>Daily activities include:</a:t>
            </a:r>
          </a:p>
          <a:p>
            <a:pPr lvl="1">
              <a:lnSpc>
                <a:spcPct val="90000"/>
              </a:lnSpc>
            </a:pPr>
            <a:r>
              <a:rPr lang="en-US" altLang="en-US" dirty="0"/>
              <a:t>Running daily updates (standups) and updating project documents</a:t>
            </a:r>
          </a:p>
          <a:p>
            <a:pPr lvl="1">
              <a:lnSpc>
                <a:spcPct val="90000"/>
              </a:lnSpc>
            </a:pPr>
            <a:r>
              <a:rPr lang="en-US" altLang="en-US" dirty="0"/>
              <a:t>Managing resources and communications</a:t>
            </a:r>
          </a:p>
          <a:p>
            <a:pPr lvl="1">
              <a:lnSpc>
                <a:spcPct val="90000"/>
              </a:lnSpc>
            </a:pPr>
            <a:r>
              <a:rPr lang="en-US" altLang="en-US" dirty="0"/>
              <a:t>Checking schedules and milestones</a:t>
            </a:r>
          </a:p>
          <a:p>
            <a:pPr>
              <a:lnSpc>
                <a:spcPct val="90000"/>
              </a:lnSpc>
            </a:pPr>
            <a:r>
              <a:rPr lang="en-US" altLang="en-US" dirty="0"/>
              <a:t>Hardly any time for hands-on development</a:t>
            </a:r>
          </a:p>
          <a:p>
            <a:pPr>
              <a:lnSpc>
                <a:spcPct val="90000"/>
              </a:lnSpc>
            </a:pPr>
            <a:endParaRPr lang="en-US" altLang="en-US" dirty="0"/>
          </a:p>
        </p:txBody>
      </p:sp>
      <p:sp>
        <p:nvSpPr>
          <p:cNvPr id="17412" name="Slide Number Placeholder 3">
            <a:extLst>
              <a:ext uri="{FF2B5EF4-FFF2-40B4-BE49-F238E27FC236}">
                <a16:creationId xmlns:a16="http://schemas.microsoft.com/office/drawing/2014/main" id="{840D49D0-00B7-442B-9849-BC7BDF1C0CC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9C6C8F68-D9DF-4740-BA15-60A83A894013}" type="slidenum">
              <a:rPr kumimoji="0" lang="en-US" altLang="en-US" sz="1200" b="0" smtClean="0"/>
              <a:pPr>
                <a:spcBef>
                  <a:spcPct val="50000"/>
                </a:spcBef>
                <a:buClrTx/>
                <a:buSzTx/>
                <a:buFontTx/>
                <a:buNone/>
              </a:pPr>
              <a:t>7</a:t>
            </a:fld>
            <a:endParaRPr kumimoji="0" lang="en-US" altLang="en-US" sz="1200" b="0"/>
          </a:p>
        </p:txBody>
      </p:sp>
      <p:pic>
        <p:nvPicPr>
          <p:cNvPr id="17413" name="Picture 5" descr="https://encrypted-tbn1.gstatic.com/images?q=tbn:ANd9GcSRSmoCxf1c8CGsSRRWUfODpsxhTJlfFEyUMcYv9G3o69BCD55r">
            <a:extLst>
              <a:ext uri="{FF2B5EF4-FFF2-40B4-BE49-F238E27FC236}">
                <a16:creationId xmlns:a16="http://schemas.microsoft.com/office/drawing/2014/main" id="{A8C2EC9B-2E98-490F-9094-99F9EB70D6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1143000"/>
            <a:ext cx="2066925"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B3A48745-000C-407C-9676-53CD5E68D9D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p:transition spd="slow" advTm="7414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411">
                                            <p:txEl>
                                              <p:pRg st="0" end="0"/>
                                            </p:txEl>
                                          </p:spTgt>
                                        </p:tgtEl>
                                        <p:attrNameLst>
                                          <p:attrName>style.visibility</p:attrName>
                                        </p:attrNameLst>
                                      </p:cBhvr>
                                      <p:to>
                                        <p:strVal val="visible"/>
                                      </p:to>
                                    </p:set>
                                    <p:animEffect transition="in" filter="fade">
                                      <p:cBhvr>
                                        <p:cTn id="11" dur="500"/>
                                        <p:tgtEl>
                                          <p:spTgt spid="17411">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7411">
                                            <p:txEl>
                                              <p:pRg st="1" end="1"/>
                                            </p:txEl>
                                          </p:spTgt>
                                        </p:tgtEl>
                                        <p:attrNameLst>
                                          <p:attrName>style.visibility</p:attrName>
                                        </p:attrNameLst>
                                      </p:cBhvr>
                                      <p:to>
                                        <p:strVal val="visible"/>
                                      </p:to>
                                    </p:set>
                                    <p:animEffect transition="in" filter="fade">
                                      <p:cBhvr>
                                        <p:cTn id="14" dur="500"/>
                                        <p:tgtEl>
                                          <p:spTgt spid="17411">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fade">
                                      <p:cBhvr>
                                        <p:cTn id="17" dur="500"/>
                                        <p:tgtEl>
                                          <p:spTgt spid="174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7411">
                                            <p:txEl>
                                              <p:pRg st="3" end="3"/>
                                            </p:txEl>
                                          </p:spTgt>
                                        </p:tgtEl>
                                        <p:attrNameLst>
                                          <p:attrName>style.visibility</p:attrName>
                                        </p:attrNameLst>
                                      </p:cBhvr>
                                      <p:to>
                                        <p:strVal val="visible"/>
                                      </p:to>
                                    </p:set>
                                    <p:animEffect transition="in" filter="fade">
                                      <p:cBhvr>
                                        <p:cTn id="20" dur="500"/>
                                        <p:tgtEl>
                                          <p:spTgt spid="1741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411">
                                            <p:txEl>
                                              <p:pRg st="4" end="4"/>
                                            </p:txEl>
                                          </p:spTgt>
                                        </p:tgtEl>
                                        <p:attrNameLst>
                                          <p:attrName>style.visibility</p:attrName>
                                        </p:attrNameLst>
                                      </p:cBhvr>
                                      <p:to>
                                        <p:strVal val="visible"/>
                                      </p:to>
                                    </p:set>
                                    <p:animEffect transition="in" filter="fade">
                                      <p:cBhvr>
                                        <p:cTn id="25" dur="500"/>
                                        <p:tgtEl>
                                          <p:spTgt spid="17411">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7411">
                                            <p:txEl>
                                              <p:pRg st="5" end="5"/>
                                            </p:txEl>
                                          </p:spTgt>
                                        </p:tgtEl>
                                        <p:attrNameLst>
                                          <p:attrName>style.visibility</p:attrName>
                                        </p:attrNameLst>
                                      </p:cBhvr>
                                      <p:to>
                                        <p:strVal val="visible"/>
                                      </p:to>
                                    </p:set>
                                    <p:animEffect transition="in" filter="fade">
                                      <p:cBhvr>
                                        <p:cTn id="28" dur="500"/>
                                        <p:tgtEl>
                                          <p:spTgt spid="17411">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7411">
                                            <p:txEl>
                                              <p:pRg st="6" end="6"/>
                                            </p:txEl>
                                          </p:spTgt>
                                        </p:tgtEl>
                                        <p:attrNameLst>
                                          <p:attrName>style.visibility</p:attrName>
                                        </p:attrNameLst>
                                      </p:cBhvr>
                                      <p:to>
                                        <p:strVal val="visible"/>
                                      </p:to>
                                    </p:set>
                                    <p:animEffect transition="in" filter="fade">
                                      <p:cBhvr>
                                        <p:cTn id="31" dur="500"/>
                                        <p:tgtEl>
                                          <p:spTgt spid="17411">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7411">
                                            <p:txEl>
                                              <p:pRg st="7" end="7"/>
                                            </p:txEl>
                                          </p:spTgt>
                                        </p:tgtEl>
                                        <p:attrNameLst>
                                          <p:attrName>style.visibility</p:attrName>
                                        </p:attrNameLst>
                                      </p:cBhvr>
                                      <p:to>
                                        <p:strVal val="visible"/>
                                      </p:to>
                                    </p:set>
                                    <p:animEffect transition="in" filter="fade">
                                      <p:cBhvr>
                                        <p:cTn id="34" dur="500"/>
                                        <p:tgtEl>
                                          <p:spTgt spid="17411">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11">
                                            <p:txEl>
                                              <p:pRg st="8" end="8"/>
                                            </p:txEl>
                                          </p:spTgt>
                                        </p:tgtEl>
                                        <p:attrNameLst>
                                          <p:attrName>style.visibility</p:attrName>
                                        </p:attrNameLst>
                                      </p:cBhvr>
                                      <p:to>
                                        <p:strVal val="visible"/>
                                      </p:to>
                                    </p:set>
                                    <p:animEffect transition="in" filter="fade">
                                      <p:cBhvr>
                                        <p:cTn id="39" dur="500"/>
                                        <p:tgtEl>
                                          <p:spTgt spid="17411">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7413"/>
                                        </p:tgtEl>
                                        <p:attrNameLst>
                                          <p:attrName>style.visibility</p:attrName>
                                        </p:attrNameLst>
                                      </p:cBhvr>
                                      <p:to>
                                        <p:strVal val="visible"/>
                                      </p:to>
                                    </p:set>
                                    <p:animEffect transition="in" filter="fade">
                                      <p:cBhvr>
                                        <p:cTn id="42"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37594-C9B7-4962-8E7B-C01D257DB4AA}"/>
              </a:ext>
            </a:extLst>
          </p:cNvPr>
          <p:cNvSpPr>
            <a:spLocks noGrp="1"/>
          </p:cNvSpPr>
          <p:nvPr>
            <p:ph type="title"/>
          </p:nvPr>
        </p:nvSpPr>
        <p:spPr/>
        <p:txBody>
          <a:bodyPr/>
          <a:lstStyle/>
          <a:p>
            <a:pPr>
              <a:defRPr/>
            </a:pPr>
            <a:r>
              <a:rPr lang="en-US" altLang="en-US">
                <a:ea typeface="MS PGothic" charset="-128"/>
              </a:rPr>
              <a:t>Game Designer</a:t>
            </a:r>
          </a:p>
        </p:txBody>
      </p:sp>
      <p:sp>
        <p:nvSpPr>
          <p:cNvPr id="18435" name="Content Placeholder 2">
            <a:extLst>
              <a:ext uri="{FF2B5EF4-FFF2-40B4-BE49-F238E27FC236}">
                <a16:creationId xmlns:a16="http://schemas.microsoft.com/office/drawing/2014/main" id="{BA5221A0-9C06-43C7-B9D8-2D7B772A867B}"/>
              </a:ext>
            </a:extLst>
          </p:cNvPr>
          <p:cNvSpPr>
            <a:spLocks noGrp="1" noChangeArrowheads="1"/>
          </p:cNvSpPr>
          <p:nvPr>
            <p:ph idx="1"/>
          </p:nvPr>
        </p:nvSpPr>
        <p:spPr/>
        <p:txBody>
          <a:bodyPr/>
          <a:lstStyle/>
          <a:p>
            <a:r>
              <a:rPr lang="en-US" altLang="en-US" dirty="0"/>
              <a:t>Makes the game fun!</a:t>
            </a:r>
          </a:p>
          <a:p>
            <a:pPr lvl="1"/>
            <a:r>
              <a:rPr lang="en-US" altLang="en-US" dirty="0"/>
              <a:t>Design the content</a:t>
            </a:r>
          </a:p>
          <a:p>
            <a:pPr lvl="1"/>
            <a:r>
              <a:rPr lang="en-US" altLang="en-US" dirty="0"/>
              <a:t>Design the rules systems and goals</a:t>
            </a:r>
          </a:p>
          <a:p>
            <a:pPr lvl="1"/>
            <a:r>
              <a:rPr lang="en-US" altLang="en-US" dirty="0"/>
              <a:t>Set game boundaries</a:t>
            </a:r>
          </a:p>
          <a:p>
            <a:pPr lvl="2"/>
            <a:r>
              <a:rPr lang="en-US" altLang="en-US" dirty="0"/>
              <a:t>May design levels </a:t>
            </a:r>
          </a:p>
          <a:p>
            <a:r>
              <a:rPr lang="en-US" altLang="en-US" dirty="0"/>
              <a:t>Article: So you </a:t>
            </a:r>
            <a:r>
              <a:rPr lang="en-US" altLang="en-US" dirty="0" err="1"/>
              <a:t>wanna</a:t>
            </a:r>
            <a:r>
              <a:rPr lang="en-US" altLang="en-US" dirty="0"/>
              <a:t> be a game designer (</a:t>
            </a:r>
            <a:r>
              <a:rPr lang="en-US" altLang="en-US" sz="1800" dirty="0">
                <a:hlinkClick r:id="rId6"/>
              </a:rPr>
              <a:t>http://asia.gamespot.com/features/so-you-wanna-be-a-game-designer-6129276</a:t>
            </a:r>
            <a:r>
              <a:rPr lang="en-US" altLang="en-US" dirty="0"/>
              <a:t>)</a:t>
            </a:r>
          </a:p>
          <a:p>
            <a:r>
              <a:rPr lang="en-US" altLang="en-US" dirty="0"/>
              <a:t>Video: Developing the Game, Designing the Levels (</a:t>
            </a:r>
            <a:r>
              <a:rPr lang="en-US" altLang="en-US" sz="2000" dirty="0">
                <a:hlinkClick r:id="rId7"/>
              </a:rPr>
              <a:t>www.youtube.com/watch?v=F8GMjQyFzEM</a:t>
            </a:r>
            <a:r>
              <a:rPr lang="en-US" altLang="en-US" dirty="0"/>
              <a:t>)</a:t>
            </a:r>
          </a:p>
        </p:txBody>
      </p:sp>
      <p:sp>
        <p:nvSpPr>
          <p:cNvPr id="18436" name="Slide Number Placeholder 3">
            <a:extLst>
              <a:ext uri="{FF2B5EF4-FFF2-40B4-BE49-F238E27FC236}">
                <a16:creationId xmlns:a16="http://schemas.microsoft.com/office/drawing/2014/main" id="{87A0EFDA-0CA9-4C9D-B9AD-A95A6420609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FCC95D58-A0A4-42DF-988A-8ACA5EE7BC41}" type="slidenum">
              <a:rPr kumimoji="0" lang="en-US" altLang="en-US" sz="1200" b="0" smtClean="0"/>
              <a:pPr>
                <a:spcBef>
                  <a:spcPct val="50000"/>
                </a:spcBef>
                <a:buClrTx/>
                <a:buSzTx/>
                <a:buFontTx/>
                <a:buNone/>
              </a:pPr>
              <a:t>8</a:t>
            </a:fld>
            <a:endParaRPr kumimoji="0" lang="en-US" altLang="en-US" sz="1200" b="0"/>
          </a:p>
        </p:txBody>
      </p:sp>
      <p:pic>
        <p:nvPicPr>
          <p:cNvPr id="5" name="Audio 4">
            <a:hlinkClick r:id="" action="ppaction://media"/>
            <a:extLst>
              <a:ext uri="{FF2B5EF4-FFF2-40B4-BE49-F238E27FC236}">
                <a16:creationId xmlns:a16="http://schemas.microsoft.com/office/drawing/2014/main" id="{994AB2CD-F3B6-4C59-BDDD-59B77281122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6299200"/>
            <a:ext cx="406400" cy="406400"/>
          </a:xfrm>
          <a:prstGeom prst="rect">
            <a:avLst/>
          </a:prstGeom>
        </p:spPr>
      </p:pic>
    </p:spTree>
    <p:custDataLst>
      <p:tags r:id="rId1"/>
    </p:custDataLst>
  </p:cSld>
  <p:clrMapOvr>
    <a:masterClrMapping/>
  </p:clrMapOvr>
  <p:transition spd="slow" advTm="5266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435">
                                            <p:txEl>
                                              <p:pRg st="0" end="0"/>
                                            </p:txEl>
                                          </p:spTgt>
                                        </p:tgtEl>
                                        <p:attrNameLst>
                                          <p:attrName>style.visibility</p:attrName>
                                        </p:attrNameLst>
                                      </p:cBhvr>
                                      <p:to>
                                        <p:strVal val="visible"/>
                                      </p:to>
                                    </p:set>
                                    <p:animEffect transition="in" filter="fade">
                                      <p:cBhvr>
                                        <p:cTn id="11" dur="500"/>
                                        <p:tgtEl>
                                          <p:spTgt spid="1843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435">
                                            <p:txEl>
                                              <p:pRg st="1" end="1"/>
                                            </p:txEl>
                                          </p:spTgt>
                                        </p:tgtEl>
                                        <p:attrNameLst>
                                          <p:attrName>style.visibility</p:attrName>
                                        </p:attrNameLst>
                                      </p:cBhvr>
                                      <p:to>
                                        <p:strVal val="visible"/>
                                      </p:to>
                                    </p:set>
                                    <p:animEffect transition="in" filter="fade">
                                      <p:cBhvr>
                                        <p:cTn id="16" dur="500"/>
                                        <p:tgtEl>
                                          <p:spTgt spid="18435">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8435">
                                            <p:txEl>
                                              <p:pRg st="2" end="2"/>
                                            </p:txEl>
                                          </p:spTgt>
                                        </p:tgtEl>
                                        <p:attrNameLst>
                                          <p:attrName>style.visibility</p:attrName>
                                        </p:attrNameLst>
                                      </p:cBhvr>
                                      <p:to>
                                        <p:strVal val="visible"/>
                                      </p:to>
                                    </p:set>
                                    <p:animEffect transition="in" filter="fade">
                                      <p:cBhvr>
                                        <p:cTn id="19" dur="500"/>
                                        <p:tgtEl>
                                          <p:spTgt spid="18435">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fade">
                                      <p:cBhvr>
                                        <p:cTn id="22" dur="500"/>
                                        <p:tgtEl>
                                          <p:spTgt spid="18435">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435">
                                            <p:txEl>
                                              <p:pRg st="4" end="4"/>
                                            </p:txEl>
                                          </p:spTgt>
                                        </p:tgtEl>
                                        <p:attrNameLst>
                                          <p:attrName>style.visibility</p:attrName>
                                        </p:attrNameLst>
                                      </p:cBhvr>
                                      <p:to>
                                        <p:strVal val="visible"/>
                                      </p:to>
                                    </p:set>
                                    <p:animEffect transition="in" filter="fade">
                                      <p:cBhvr>
                                        <p:cTn id="25" dur="500"/>
                                        <p:tgtEl>
                                          <p:spTgt spid="1843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435">
                                            <p:txEl>
                                              <p:pRg st="5" end="5"/>
                                            </p:txEl>
                                          </p:spTgt>
                                        </p:tgtEl>
                                        <p:attrNameLst>
                                          <p:attrName>style.visibility</p:attrName>
                                        </p:attrNameLst>
                                      </p:cBhvr>
                                      <p:to>
                                        <p:strVal val="visible"/>
                                      </p:to>
                                    </p:set>
                                    <p:animEffect transition="in" filter="fade">
                                      <p:cBhvr>
                                        <p:cTn id="30" dur="500"/>
                                        <p:tgtEl>
                                          <p:spTgt spid="18435">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8435">
                                            <p:txEl>
                                              <p:pRg st="6" end="6"/>
                                            </p:txEl>
                                          </p:spTgt>
                                        </p:tgtEl>
                                        <p:attrNameLst>
                                          <p:attrName>style.visibility</p:attrName>
                                        </p:attrNameLst>
                                      </p:cBhvr>
                                      <p:to>
                                        <p:strVal val="visible"/>
                                      </p:to>
                                    </p:set>
                                    <p:animEffect transition="in" filter="fade">
                                      <p:cBhvr>
                                        <p:cTn id="33" dur="500"/>
                                        <p:tgtEl>
                                          <p:spTgt spid="1843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7277-2C5D-472C-BA76-B95E8ED85AA5}"/>
              </a:ext>
            </a:extLst>
          </p:cNvPr>
          <p:cNvSpPr>
            <a:spLocks noGrp="1"/>
          </p:cNvSpPr>
          <p:nvPr>
            <p:ph type="title"/>
          </p:nvPr>
        </p:nvSpPr>
        <p:spPr/>
        <p:txBody>
          <a:bodyPr/>
          <a:lstStyle/>
          <a:p>
            <a:pPr>
              <a:defRPr/>
            </a:pPr>
            <a:r>
              <a:rPr lang="en-US" altLang="en-US" dirty="0">
                <a:ea typeface="MS PGothic" charset="-128"/>
              </a:rPr>
              <a:t>It’s About the Vision</a:t>
            </a:r>
          </a:p>
        </p:txBody>
      </p:sp>
      <p:sp>
        <p:nvSpPr>
          <p:cNvPr id="19459" name="Content Placeholder 2">
            <a:extLst>
              <a:ext uri="{FF2B5EF4-FFF2-40B4-BE49-F238E27FC236}">
                <a16:creationId xmlns:a16="http://schemas.microsoft.com/office/drawing/2014/main" id="{7A066A86-D308-49FC-A3CE-5225EF02E6A4}"/>
              </a:ext>
            </a:extLst>
          </p:cNvPr>
          <p:cNvSpPr>
            <a:spLocks noGrp="1" noChangeArrowheads="1"/>
          </p:cNvSpPr>
          <p:nvPr>
            <p:ph idx="1"/>
          </p:nvPr>
        </p:nvSpPr>
        <p:spPr>
          <a:xfrm>
            <a:off x="381000" y="1066800"/>
            <a:ext cx="6400800" cy="5181600"/>
          </a:xfrm>
        </p:spPr>
        <p:txBody>
          <a:bodyPr/>
          <a:lstStyle/>
          <a:p>
            <a:pPr>
              <a:lnSpc>
                <a:spcPct val="90000"/>
              </a:lnSpc>
            </a:pPr>
            <a:r>
              <a:rPr lang="en-US" altLang="en-US" dirty="0"/>
              <a:t>Skillsets include:</a:t>
            </a:r>
          </a:p>
          <a:p>
            <a:pPr lvl="1">
              <a:lnSpc>
                <a:spcPct val="90000"/>
              </a:lnSpc>
            </a:pPr>
            <a:r>
              <a:rPr lang="en-US" altLang="en-US" dirty="0"/>
              <a:t>Understanding the player</a:t>
            </a:r>
          </a:p>
          <a:p>
            <a:pPr lvl="1">
              <a:lnSpc>
                <a:spcPct val="90000"/>
              </a:lnSpc>
            </a:pPr>
            <a:r>
              <a:rPr lang="en-US" altLang="en-US" dirty="0"/>
              <a:t>Understanding the team capabilities and limitations</a:t>
            </a:r>
          </a:p>
          <a:p>
            <a:pPr lvl="1">
              <a:lnSpc>
                <a:spcPct val="90000"/>
              </a:lnSpc>
            </a:pPr>
            <a:r>
              <a:rPr lang="en-US" altLang="en-US" dirty="0"/>
              <a:t>Embracing the game to be built </a:t>
            </a:r>
          </a:p>
          <a:p>
            <a:pPr lvl="2">
              <a:lnSpc>
                <a:spcPct val="90000"/>
              </a:lnSpc>
            </a:pPr>
            <a:r>
              <a:rPr lang="en-US" altLang="en-US" dirty="0"/>
              <a:t>And not your own</a:t>
            </a:r>
          </a:p>
          <a:p>
            <a:pPr lvl="1">
              <a:lnSpc>
                <a:spcPct val="90000"/>
              </a:lnSpc>
            </a:pPr>
            <a:r>
              <a:rPr lang="en-US" altLang="en-US" dirty="0"/>
              <a:t>Grasp of technology, tools and prototyping</a:t>
            </a:r>
          </a:p>
          <a:p>
            <a:pPr lvl="1">
              <a:lnSpc>
                <a:spcPct val="90000"/>
              </a:lnSpc>
            </a:pPr>
            <a:r>
              <a:rPr lang="en-US" altLang="en-US" dirty="0"/>
              <a:t>Excellent communication skills</a:t>
            </a:r>
          </a:p>
        </p:txBody>
      </p:sp>
      <p:sp>
        <p:nvSpPr>
          <p:cNvPr id="19460" name="Slide Number Placeholder 3">
            <a:extLst>
              <a:ext uri="{FF2B5EF4-FFF2-40B4-BE49-F238E27FC236}">
                <a16:creationId xmlns:a16="http://schemas.microsoft.com/office/drawing/2014/main" id="{9F4F99DE-180B-4A05-B4FB-2CFF53484CC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br>
              <a:rPr kumimoji="0" lang="en-US" altLang="en-US" sz="1200" b="0"/>
            </a:br>
            <a:r>
              <a:rPr kumimoji="0" lang="en-US" altLang="en-US" sz="1200" b="0"/>
              <a:t> Slide </a:t>
            </a:r>
            <a:fld id="{00D938B6-0055-4204-9760-BA5B5B1ECC82}" type="slidenum">
              <a:rPr kumimoji="0" lang="en-US" altLang="en-US" sz="1200" b="0" smtClean="0"/>
              <a:pPr>
                <a:spcBef>
                  <a:spcPct val="50000"/>
                </a:spcBef>
                <a:buClrTx/>
                <a:buSzTx/>
                <a:buFontTx/>
                <a:buNone/>
              </a:pPr>
              <a:t>9</a:t>
            </a:fld>
            <a:endParaRPr kumimoji="0" lang="en-US" altLang="en-US" sz="1200" b="0"/>
          </a:p>
        </p:txBody>
      </p:sp>
      <p:pic>
        <p:nvPicPr>
          <p:cNvPr id="19461" name="Picture 2">
            <a:extLst>
              <a:ext uri="{FF2B5EF4-FFF2-40B4-BE49-F238E27FC236}">
                <a16:creationId xmlns:a16="http://schemas.microsoft.com/office/drawing/2014/main" id="{D1C89D39-D66D-43D7-ABFD-437BD01847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6050" y="1066800"/>
            <a:ext cx="24003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4" descr="https://encrypted-tbn2.gstatic.com/images?q=tbn:ANd9GcTJdRRWCvv0WK2c8M2SrvlBPaAHrkhIDn6dCfR4kwv03G3v8gJsHQ">
            <a:extLst>
              <a:ext uri="{FF2B5EF4-FFF2-40B4-BE49-F238E27FC236}">
                <a16:creationId xmlns:a16="http://schemas.microsoft.com/office/drawing/2014/main" id="{58E71E43-B301-4F39-871D-0559EF1426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6050" y="4114800"/>
            <a:ext cx="241935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FE8267E3-D036-4F3D-B089-825355A566A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6299200"/>
            <a:ext cx="406400" cy="406400"/>
          </a:xfrm>
          <a:prstGeom prst="rect">
            <a:avLst/>
          </a:prstGeom>
        </p:spPr>
      </p:pic>
    </p:spTree>
    <p:custDataLst>
      <p:tags r:id="rId1"/>
    </p:custDataLst>
  </p:cSld>
  <p:clrMapOvr>
    <a:masterClrMapping/>
  </p:clrMapOvr>
  <p:transition spd="slow" advTm="10791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animEffect transition="in" filter="fade">
                                      <p:cBhvr>
                                        <p:cTn id="11" dur="500"/>
                                        <p:tgtEl>
                                          <p:spTgt spid="19459">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459">
                                            <p:txEl>
                                              <p:pRg st="2" end="2"/>
                                            </p:txEl>
                                          </p:spTgt>
                                        </p:tgtEl>
                                        <p:attrNameLst>
                                          <p:attrName>style.visibility</p:attrName>
                                        </p:attrNameLst>
                                      </p:cBhvr>
                                      <p:to>
                                        <p:strVal val="visible"/>
                                      </p:to>
                                    </p:set>
                                    <p:animEffect transition="in" filter="fade">
                                      <p:cBhvr>
                                        <p:cTn id="16" dur="500"/>
                                        <p:tgtEl>
                                          <p:spTgt spid="1945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459">
                                            <p:txEl>
                                              <p:pRg st="3" end="3"/>
                                            </p:txEl>
                                          </p:spTgt>
                                        </p:tgtEl>
                                        <p:attrNameLst>
                                          <p:attrName>style.visibility</p:attrName>
                                        </p:attrNameLst>
                                      </p:cBhvr>
                                      <p:to>
                                        <p:strVal val="visible"/>
                                      </p:to>
                                    </p:set>
                                    <p:animEffect transition="in" filter="fade">
                                      <p:cBhvr>
                                        <p:cTn id="21" dur="500"/>
                                        <p:tgtEl>
                                          <p:spTgt spid="19459">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9459">
                                            <p:txEl>
                                              <p:pRg st="4" end="4"/>
                                            </p:txEl>
                                          </p:spTgt>
                                        </p:tgtEl>
                                        <p:attrNameLst>
                                          <p:attrName>style.visibility</p:attrName>
                                        </p:attrNameLst>
                                      </p:cBhvr>
                                      <p:to>
                                        <p:strVal val="visible"/>
                                      </p:to>
                                    </p:set>
                                    <p:animEffect transition="in" filter="fade">
                                      <p:cBhvr>
                                        <p:cTn id="24" dur="500"/>
                                        <p:tgtEl>
                                          <p:spTgt spid="19459">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459">
                                            <p:txEl>
                                              <p:pRg st="5" end="5"/>
                                            </p:txEl>
                                          </p:spTgt>
                                        </p:tgtEl>
                                        <p:attrNameLst>
                                          <p:attrName>style.visibility</p:attrName>
                                        </p:attrNameLst>
                                      </p:cBhvr>
                                      <p:to>
                                        <p:strVal val="visible"/>
                                      </p:to>
                                    </p:set>
                                    <p:animEffect transition="in" filter="fade">
                                      <p:cBhvr>
                                        <p:cTn id="29" dur="500"/>
                                        <p:tgtEl>
                                          <p:spTgt spid="19459">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459">
                                            <p:txEl>
                                              <p:pRg st="6" end="6"/>
                                            </p:txEl>
                                          </p:spTgt>
                                        </p:tgtEl>
                                        <p:attrNameLst>
                                          <p:attrName>style.visibility</p:attrName>
                                        </p:attrNameLst>
                                      </p:cBhvr>
                                      <p:to>
                                        <p:strVal val="visible"/>
                                      </p:to>
                                    </p:set>
                                    <p:animEffect transition="in" filter="fade">
                                      <p:cBhvr>
                                        <p:cTn id="34" dur="500"/>
                                        <p:tgtEl>
                                          <p:spTgt spid="19459">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9462"/>
                                        </p:tgtEl>
                                        <p:attrNameLst>
                                          <p:attrName>style.visibility</p:attrName>
                                        </p:attrNameLst>
                                      </p:cBhvr>
                                      <p:to>
                                        <p:strVal val="visible"/>
                                      </p:to>
                                    </p:set>
                                    <p:animEffect transition="in" filter="fade">
                                      <p:cBhvr>
                                        <p:cTn id="37"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9|4.2|5.8|4.7|8.9|7.2|4.5|22.3|4.1"/>
</p:tagLst>
</file>

<file path=ppt/tags/tag10.xml><?xml version="1.0" encoding="utf-8"?>
<p:tagLst xmlns:a="http://schemas.openxmlformats.org/drawingml/2006/main" xmlns:r="http://schemas.openxmlformats.org/officeDocument/2006/relationships" xmlns:p="http://schemas.openxmlformats.org/presentationml/2006/main">
  <p:tag name="TIMING" val="|12.9|5.2"/>
</p:tagLst>
</file>

<file path=ppt/tags/tag11.xml><?xml version="1.0" encoding="utf-8"?>
<p:tagLst xmlns:a="http://schemas.openxmlformats.org/drawingml/2006/main" xmlns:r="http://schemas.openxmlformats.org/officeDocument/2006/relationships" xmlns:p="http://schemas.openxmlformats.org/presentationml/2006/main">
  <p:tag name="TIMING" val="|5|27.1|8.6"/>
</p:tagLst>
</file>

<file path=ppt/tags/tag12.xml><?xml version="1.0" encoding="utf-8"?>
<p:tagLst xmlns:a="http://schemas.openxmlformats.org/drawingml/2006/main" xmlns:r="http://schemas.openxmlformats.org/officeDocument/2006/relationships" xmlns:p="http://schemas.openxmlformats.org/presentationml/2006/main">
  <p:tag name="TIMING" val="|8.9|12.5|22.7"/>
</p:tagLst>
</file>

<file path=ppt/tags/tag13.xml><?xml version="1.0" encoding="utf-8"?>
<p:tagLst xmlns:a="http://schemas.openxmlformats.org/drawingml/2006/main" xmlns:r="http://schemas.openxmlformats.org/officeDocument/2006/relationships" xmlns:p="http://schemas.openxmlformats.org/presentationml/2006/main">
  <p:tag name="TIMING" val="|8.8|19.5|6.3"/>
</p:tagLst>
</file>

<file path=ppt/tags/tag14.xml><?xml version="1.0" encoding="utf-8"?>
<p:tagLst xmlns:a="http://schemas.openxmlformats.org/drawingml/2006/main" xmlns:r="http://schemas.openxmlformats.org/officeDocument/2006/relationships" xmlns:p="http://schemas.openxmlformats.org/presentationml/2006/main">
  <p:tag name="TIMING" val="|5.5|18.8|21.7"/>
</p:tagLst>
</file>

<file path=ppt/tags/tag2.xml><?xml version="1.0" encoding="utf-8"?>
<p:tagLst xmlns:a="http://schemas.openxmlformats.org/drawingml/2006/main" xmlns:r="http://schemas.openxmlformats.org/officeDocument/2006/relationships" xmlns:p="http://schemas.openxmlformats.org/presentationml/2006/main">
  <p:tag name="TIMING" val="|6.1|25.6|25.5|14.8|22|29.2"/>
</p:tagLst>
</file>

<file path=ppt/tags/tag3.xml><?xml version="1.0" encoding="utf-8"?>
<p:tagLst xmlns:a="http://schemas.openxmlformats.org/drawingml/2006/main" xmlns:r="http://schemas.openxmlformats.org/officeDocument/2006/relationships" xmlns:p="http://schemas.openxmlformats.org/presentationml/2006/main">
  <p:tag name="TIMING" val="|6.1|13|20.4"/>
</p:tagLst>
</file>

<file path=ppt/tags/tag4.xml><?xml version="1.0" encoding="utf-8"?>
<p:tagLst xmlns:a="http://schemas.openxmlformats.org/drawingml/2006/main" xmlns:r="http://schemas.openxmlformats.org/officeDocument/2006/relationships" xmlns:p="http://schemas.openxmlformats.org/presentationml/2006/main">
  <p:tag name="TIMING" val="|13.9|24.4"/>
</p:tagLst>
</file>

<file path=ppt/tags/tag5.xml><?xml version="1.0" encoding="utf-8"?>
<p:tagLst xmlns:a="http://schemas.openxmlformats.org/drawingml/2006/main" xmlns:r="http://schemas.openxmlformats.org/officeDocument/2006/relationships" xmlns:p="http://schemas.openxmlformats.org/presentationml/2006/main">
  <p:tag name="TIMING" val="|4.8|20.9|39.2"/>
</p:tagLst>
</file>

<file path=ppt/tags/tag6.xml><?xml version="1.0" encoding="utf-8"?>
<p:tagLst xmlns:a="http://schemas.openxmlformats.org/drawingml/2006/main" xmlns:r="http://schemas.openxmlformats.org/officeDocument/2006/relationships" xmlns:p="http://schemas.openxmlformats.org/presentationml/2006/main">
  <p:tag name="TIMING" val="|9.6|7.2|25.1"/>
</p:tagLst>
</file>

<file path=ppt/tags/tag7.xml><?xml version="1.0" encoding="utf-8"?>
<p:tagLst xmlns:a="http://schemas.openxmlformats.org/drawingml/2006/main" xmlns:r="http://schemas.openxmlformats.org/officeDocument/2006/relationships" xmlns:p="http://schemas.openxmlformats.org/presentationml/2006/main">
  <p:tag name="TIMING" val="|5.6|19.6|20|17|30.9"/>
</p:tagLst>
</file>

<file path=ppt/tags/tag8.xml><?xml version="1.0" encoding="utf-8"?>
<p:tagLst xmlns:a="http://schemas.openxmlformats.org/drawingml/2006/main" xmlns:r="http://schemas.openxmlformats.org/officeDocument/2006/relationships" xmlns:p="http://schemas.openxmlformats.org/presentationml/2006/main">
  <p:tag name="TIMING" val="|4.5|10.3|4.4|6.8|9.7|18.2|14.5"/>
</p:tagLst>
</file>

<file path=ppt/tags/tag9.xml><?xml version="1.0" encoding="utf-8"?>
<p:tagLst xmlns:a="http://schemas.openxmlformats.org/drawingml/2006/main" xmlns:r="http://schemas.openxmlformats.org/officeDocument/2006/relationships" xmlns:p="http://schemas.openxmlformats.org/presentationml/2006/main">
  <p:tag name="TIMING" val="|8.9|8.8|7.4|14.2"/>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1146</TotalTime>
  <Words>4178</Words>
  <Application>Microsoft Office PowerPoint</Application>
  <PresentationFormat>On-screen Show (4:3)</PresentationFormat>
  <Paragraphs>298</Paragraphs>
  <Slides>17</Slides>
  <Notes>17</Notes>
  <HiddenSlides>0</HiddenSlides>
  <MMClips>17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MS PGothic</vt:lpstr>
      <vt:lpstr>Arial</vt:lpstr>
      <vt:lpstr>Arial Narrow</vt:lpstr>
      <vt:lpstr>Calibri</vt:lpstr>
      <vt:lpstr>Tahoma</vt:lpstr>
      <vt:lpstr>Verdana</vt:lpstr>
      <vt:lpstr>Wingdings</vt:lpstr>
      <vt:lpstr>Contport</vt:lpstr>
      <vt:lpstr>PowerPoint Presentation</vt:lpstr>
      <vt:lpstr>The Team</vt:lpstr>
      <vt:lpstr>Team Dynamics</vt:lpstr>
      <vt:lpstr>Common Attributes</vt:lpstr>
      <vt:lpstr>Product Owner</vt:lpstr>
      <vt:lpstr>Producer</vt:lpstr>
      <vt:lpstr>Managing the Development</vt:lpstr>
      <vt:lpstr>Game Designer</vt:lpstr>
      <vt:lpstr>It’s About the Vision</vt:lpstr>
      <vt:lpstr>Artists</vt:lpstr>
      <vt:lpstr>Drawing for the Game</vt:lpstr>
      <vt:lpstr>Audio Designers</vt:lpstr>
      <vt:lpstr>Sound of the Game</vt:lpstr>
      <vt:lpstr>Programmers</vt:lpstr>
      <vt:lpstr>Quality Testers</vt:lpstr>
      <vt:lpstr>Testing the Game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 Teck Jin Andrew</dc:creator>
  <cp:lastModifiedBy>Oon Wee Chong</cp:lastModifiedBy>
  <cp:revision>67</cp:revision>
  <cp:lastPrinted>2000-08-04T01:42:18Z</cp:lastPrinted>
  <dcterms:created xsi:type="dcterms:W3CDTF">2016-02-13T05:17:33Z</dcterms:created>
  <dcterms:modified xsi:type="dcterms:W3CDTF">2020-04-13T09:19:53Z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owc2@np.edu.sg</vt:lpwstr>
  </property>
  <property fmtid="{D5CDD505-2E9C-101B-9397-08002B2CF9AE}" pid="5" name="MSIP_Label_84f81056-721b-4b22-8334-0449c6cc893e_SetDate">
    <vt:lpwstr>2020-03-23T09:10:17.4891061Z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5fcc026d-f390-47e7-ba5d-3f229760b7eb</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iteId">
    <vt:lpwstr>cba9e115-3016-4462-a1ab-a565cba0cdf1</vt:lpwstr>
  </property>
  <property fmtid="{D5CDD505-2E9C-101B-9397-08002B2CF9AE}" pid="12" name="MSIP_Label_30286cb9-b49f-4646-87a5-340028348160_Owner">
    <vt:lpwstr>owc2@np.edu.sg</vt:lpwstr>
  </property>
  <property fmtid="{D5CDD505-2E9C-101B-9397-08002B2CF9AE}" pid="13" name="MSIP_Label_30286cb9-b49f-4646-87a5-340028348160_SetDate">
    <vt:lpwstr>2020-03-23T09:10:17.4891061Z</vt:lpwstr>
  </property>
  <property fmtid="{D5CDD505-2E9C-101B-9397-08002B2CF9AE}" pid="14" name="MSIP_Label_30286cb9-b49f-4646-87a5-340028348160_Name">
    <vt:lpwstr>Non Sensitive</vt:lpwstr>
  </property>
  <property fmtid="{D5CDD505-2E9C-101B-9397-08002B2CF9AE}" pid="15" name="MSIP_Label_30286cb9-b49f-4646-87a5-340028348160_Application">
    <vt:lpwstr>Microsoft Azure Information Protection</vt:lpwstr>
  </property>
  <property fmtid="{D5CDD505-2E9C-101B-9397-08002B2CF9AE}" pid="16" name="MSIP_Label_30286cb9-b49f-4646-87a5-340028348160_ActionId">
    <vt:lpwstr>5fcc026d-f390-47e7-ba5d-3f229760b7eb</vt:lpwstr>
  </property>
  <property fmtid="{D5CDD505-2E9C-101B-9397-08002B2CF9AE}" pid="17" name="MSIP_Label_30286cb9-b49f-4646-87a5-340028348160_Parent">
    <vt:lpwstr>84f81056-721b-4b22-8334-0449c6cc893e</vt:lpwstr>
  </property>
  <property fmtid="{D5CDD505-2E9C-101B-9397-08002B2CF9AE}" pid="18" name="MSIP_Label_30286cb9-b49f-4646-87a5-340028348160_Extended_MSFT_Method">
    <vt:lpwstr>Automatic</vt:lpwstr>
  </property>
  <property fmtid="{D5CDD505-2E9C-101B-9397-08002B2CF9AE}" pid="19" name="Sensitivity">
    <vt:lpwstr>Official (Closed) Non Sensitive</vt:lpwstr>
  </property>
</Properties>
</file>